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handoutMasterIdLst>
    <p:handoutMasterId r:id="rId23"/>
  </p:handoutMasterIdLst>
  <p:sldIdLst>
    <p:sldId id="257" r:id="rId2"/>
    <p:sldId id="278" r:id="rId3"/>
    <p:sldId id="279" r:id="rId4"/>
    <p:sldId id="296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9" r:id="rId13"/>
    <p:sldId id="290" r:id="rId14"/>
    <p:sldId id="288" r:id="rId15"/>
    <p:sldId id="287" r:id="rId16"/>
    <p:sldId id="291" r:id="rId17"/>
    <p:sldId id="295" r:id="rId18"/>
    <p:sldId id="292" r:id="rId19"/>
    <p:sldId id="294" r:id="rId20"/>
    <p:sldId id="293" r:id="rId21"/>
  </p:sldIdLst>
  <p:sldSz cx="9144000" cy="6858000" type="screen4x3"/>
  <p:notesSz cx="6888163" cy="1002188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94" autoAdjust="0"/>
  </p:normalViewPr>
  <p:slideViewPr>
    <p:cSldViewPr>
      <p:cViewPr>
        <p:scale>
          <a:sx n="73" d="100"/>
          <a:sy n="73" d="100"/>
        </p:scale>
        <p:origin x="-1200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796223155811597E-2"/>
          <c:y val="2.8184601924759405E-2"/>
          <c:w val="0.68846402186947087"/>
          <c:h val="0.8724040744906886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Carabineros</c:v>
                </c:pt>
              </c:strCache>
            </c:strRef>
          </c:tx>
          <c:invertIfNegative val="0"/>
          <c:cat>
            <c:strRef>
              <c:f>Hoja1!$A$2:$A$10</c:f>
              <c:strCach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strCache>
            </c:strRef>
          </c:cat>
          <c:val>
            <c:numRef>
              <c:f>Hoja1!$B$2:$B$10</c:f>
              <c:numCache>
                <c:formatCode>General</c:formatCode>
                <c:ptCount val="9"/>
                <c:pt idx="0">
                  <c:v>1609</c:v>
                </c:pt>
                <c:pt idx="1">
                  <c:v>1605</c:v>
                </c:pt>
                <c:pt idx="2">
                  <c:v>1797</c:v>
                </c:pt>
                <c:pt idx="3">
                  <c:v>1775</c:v>
                </c:pt>
                <c:pt idx="4">
                  <c:v>1530</c:v>
                </c:pt>
                <c:pt idx="5">
                  <c:v>1530</c:v>
                </c:pt>
                <c:pt idx="6">
                  <c:v>1812</c:v>
                </c:pt>
                <c:pt idx="7">
                  <c:v>1247</c:v>
                </c:pt>
                <c:pt idx="8">
                  <c:v>871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D99-499E-9A69-812F59095585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PDI</c:v>
                </c:pt>
              </c:strCache>
            </c:strRef>
          </c:tx>
          <c:invertIfNegative val="0"/>
          <c:cat>
            <c:strRef>
              <c:f>Hoja1!$A$2:$A$10</c:f>
              <c:strCach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strCache>
            </c:strRef>
          </c:cat>
          <c:val>
            <c:numRef>
              <c:f>Hoja1!$C$2:$C$10</c:f>
              <c:numCache>
                <c:formatCode>General</c:formatCode>
                <c:ptCount val="9"/>
                <c:pt idx="1">
                  <c:v>3</c:v>
                </c:pt>
                <c:pt idx="2">
                  <c:v>10</c:v>
                </c:pt>
                <c:pt idx="3">
                  <c:v>22</c:v>
                </c:pt>
                <c:pt idx="4">
                  <c:v>46</c:v>
                </c:pt>
                <c:pt idx="5">
                  <c:v>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D99-499E-9A69-812F59095585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Gendarmeria</c:v>
                </c:pt>
              </c:strCache>
            </c:strRef>
          </c:tx>
          <c:invertIfNegative val="0"/>
          <c:cat>
            <c:strRef>
              <c:f>Hoja1!$A$2:$A$10</c:f>
              <c:strCach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strCache>
            </c:strRef>
          </c:cat>
          <c:val>
            <c:numRef>
              <c:f>Hoja1!$D$2:$D$10</c:f>
              <c:numCache>
                <c:formatCode>General</c:formatCode>
                <c:ptCount val="9"/>
                <c:pt idx="1">
                  <c:v>81</c:v>
                </c:pt>
                <c:pt idx="2">
                  <c:v>187</c:v>
                </c:pt>
                <c:pt idx="3">
                  <c:v>143</c:v>
                </c:pt>
                <c:pt idx="4">
                  <c:v>146</c:v>
                </c:pt>
                <c:pt idx="5">
                  <c:v>153</c:v>
                </c:pt>
                <c:pt idx="6">
                  <c:v>190</c:v>
                </c:pt>
                <c:pt idx="7">
                  <c:v>142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D99-499E-9A69-812F590955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9190912"/>
        <c:axId val="162749184"/>
      </c:barChart>
      <c:lineChart>
        <c:grouping val="standard"/>
        <c:varyColors val="0"/>
        <c:ser>
          <c:idx val="3"/>
          <c:order val="3"/>
          <c:tx>
            <c:strRef>
              <c:f>Hoja1!$E$1</c:f>
              <c:strCache>
                <c:ptCount val="1"/>
                <c:pt idx="0">
                  <c:v>Total Denuncias</c:v>
                </c:pt>
              </c:strCache>
            </c:strRef>
          </c:tx>
          <c:dLbls>
            <c:dLbl>
              <c:idx val="0"/>
              <c:layout>
                <c:manualLayout>
                  <c:x val="-3.8338658146964855E-2"/>
                  <c:y val="-5.9523809523809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D99-499E-9A69-812F59095585}"/>
                </c:ext>
              </c:extLst>
            </c:dLbl>
            <c:dLbl>
              <c:idx val="1"/>
              <c:layout>
                <c:manualLayout>
                  <c:x val="-5.3248136315228983E-2"/>
                  <c:y val="-5.1587301587301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D99-499E-9A69-812F59095585}"/>
                </c:ext>
              </c:extLst>
            </c:dLbl>
            <c:dLbl>
              <c:idx val="2"/>
              <c:layout>
                <c:manualLayout>
                  <c:x val="-3.620873269435574E-2"/>
                  <c:y val="-3.9682539682539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D99-499E-9A69-812F59095585}"/>
                </c:ext>
              </c:extLst>
            </c:dLbl>
            <c:dLbl>
              <c:idx val="3"/>
              <c:layout>
                <c:manualLayout>
                  <c:x val="-1.4909478168264111E-2"/>
                  <c:y val="-3.57142857142857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D99-499E-9A69-812F59095585}"/>
                </c:ext>
              </c:extLst>
            </c:dLbl>
            <c:dLbl>
              <c:idx val="4"/>
              <c:layout>
                <c:manualLayout>
                  <c:x val="-2.3696682464454975E-2"/>
                  <c:y val="-3.5003977724741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D99-499E-9A69-812F59095585}"/>
                </c:ext>
              </c:extLst>
            </c:dLbl>
            <c:dLbl>
              <c:idx val="5"/>
              <c:layout>
                <c:manualLayout>
                  <c:x val="-3.9494470774091683E-2"/>
                  <c:y val="-3.5003977724741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D99-499E-9A69-812F59095585}"/>
                </c:ext>
              </c:extLst>
            </c:dLbl>
            <c:dLbl>
              <c:idx val="6"/>
              <c:layout>
                <c:manualLayout>
                  <c:x val="-3.4078807241746542E-2"/>
                  <c:y val="-3.9682539682539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D99-499E-9A69-812F5909558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Hoja1!$A$2:$A$10</c:f>
              <c:strCach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strCache>
            </c:strRef>
          </c:cat>
          <c:val>
            <c:numRef>
              <c:f>Hoja1!$E$2:$E$10</c:f>
              <c:numCache>
                <c:formatCode>General</c:formatCode>
                <c:ptCount val="9"/>
                <c:pt idx="0">
                  <c:v>1609</c:v>
                </c:pt>
                <c:pt idx="1">
                  <c:v>1689</c:v>
                </c:pt>
                <c:pt idx="2">
                  <c:v>1994</c:v>
                </c:pt>
                <c:pt idx="3">
                  <c:v>1940</c:v>
                </c:pt>
                <c:pt idx="4">
                  <c:v>1722</c:v>
                </c:pt>
                <c:pt idx="5">
                  <c:v>1720</c:v>
                </c:pt>
                <c:pt idx="6">
                  <c:v>2002</c:v>
                </c:pt>
                <c:pt idx="7">
                  <c:v>1389</c:v>
                </c:pt>
                <c:pt idx="8">
                  <c:v>871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7D99-499E-9A69-812F59095585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N° Peritajes SML</c:v>
                </c:pt>
              </c:strCache>
            </c:strRef>
          </c:tx>
          <c:marker>
            <c:symbol val="none"/>
          </c:marker>
          <c:dLbls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D99-499E-9A69-812F5909558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Hoja1!$A$2:$A$10</c:f>
              <c:strCach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strCache>
            </c:strRef>
          </c:cat>
          <c:val>
            <c:numRef>
              <c:f>Hoja1!$F$2:$F$10</c:f>
              <c:numCache>
                <c:formatCode>General</c:formatCode>
                <c:ptCount val="9"/>
                <c:pt idx="2">
                  <c:v>6</c:v>
                </c:pt>
                <c:pt idx="3">
                  <c:v>31</c:v>
                </c:pt>
                <c:pt idx="4">
                  <c:v>115</c:v>
                </c:pt>
                <c:pt idx="5">
                  <c:v>88</c:v>
                </c:pt>
                <c:pt idx="6">
                  <c:v>155</c:v>
                </c:pt>
                <c:pt idx="7">
                  <c:v>191</c:v>
                </c:pt>
                <c:pt idx="8">
                  <c:v>392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7D99-499E-9A69-812F59095585}"/>
            </c:ext>
          </c:extLst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N° de Casos Ingresados a Fiscalía</c:v>
                </c:pt>
              </c:strCache>
            </c:strRef>
          </c:tx>
          <c:dLbls>
            <c:dLbl>
              <c:idx val="8"/>
              <c:layout>
                <c:manualLayout>
                  <c:x val="2.3148148148148147E-3"/>
                  <c:y val="-1.984126984126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D99-499E-9A69-812F5909558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Hoja1!$A$2:$A$10</c:f>
              <c:strCach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strCache>
            </c:strRef>
          </c:cat>
          <c:val>
            <c:numRef>
              <c:f>Hoja1!$G$2:$G$10</c:f>
              <c:numCache>
                <c:formatCode>General</c:formatCode>
                <c:ptCount val="9"/>
                <c:pt idx="6">
                  <c:v>33</c:v>
                </c:pt>
                <c:pt idx="7">
                  <c:v>71</c:v>
                </c:pt>
                <c:pt idx="8">
                  <c:v>82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E-7D99-499E-9A69-812F59095585}"/>
            </c:ext>
          </c:extLst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Casos tomados por INDH</c:v>
                </c:pt>
              </c:strCache>
            </c:strRef>
          </c:tx>
          <c:dLbls>
            <c:dLbl>
              <c:idx val="6"/>
              <c:layout>
                <c:manualLayout>
                  <c:x val="-5.5292259083728396E-2"/>
                  <c:y val="-8.5918854415274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D99-499E-9A69-812F59095585}"/>
                </c:ext>
              </c:extLst>
            </c:dLbl>
            <c:dLbl>
              <c:idx val="8"/>
              <c:layout>
                <c:manualLayout>
                  <c:x val="-4.5631849336368616E-2"/>
                  <c:y val="-3.5714330458096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D99-499E-9A69-812F5909558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Hoja1!$A$2:$A$10</c:f>
              <c:strCach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strCache>
            </c:strRef>
          </c:cat>
          <c:val>
            <c:numRef>
              <c:f>Hoja1!$H$2:$H$10</c:f>
              <c:numCache>
                <c:formatCode>General</c:formatCode>
                <c:ptCount val="9"/>
                <c:pt idx="2">
                  <c:v>4</c:v>
                </c:pt>
                <c:pt idx="3">
                  <c:v>15</c:v>
                </c:pt>
                <c:pt idx="4">
                  <c:v>18</c:v>
                </c:pt>
                <c:pt idx="5">
                  <c:v>24</c:v>
                </c:pt>
                <c:pt idx="6">
                  <c:v>35</c:v>
                </c:pt>
                <c:pt idx="7">
                  <c:v>52</c:v>
                </c:pt>
                <c:pt idx="8">
                  <c:v>76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1-7D99-499E-9A69-812F59095585}"/>
            </c:ext>
          </c:extLst>
        </c:ser>
        <c:ser>
          <c:idx val="7"/>
          <c:order val="7"/>
          <c:tx>
            <c:strRef>
              <c:f>Hoja1!$I$1</c:f>
              <c:strCache>
                <c:ptCount val="1"/>
                <c:pt idx="0">
                  <c:v>Promedio</c:v>
                </c:pt>
              </c:strCache>
            </c:strRef>
          </c:tx>
          <c:dLbls>
            <c:dLbl>
              <c:idx val="8"/>
              <c:layout>
                <c:manualLayout>
                  <c:x val="-5.2132701421801063E-2"/>
                  <c:y val="-3.1821797931583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D99-499E-9A69-812F5909558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Hoja1!$A$2:$A$10</c:f>
              <c:strCach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strCache>
            </c:strRef>
          </c:cat>
          <c:val>
            <c:numRef>
              <c:f>Hoja1!$I$2:$I$10</c:f>
              <c:numCache>
                <c:formatCode>0</c:formatCode>
                <c:ptCount val="9"/>
                <c:pt idx="0">
                  <c:v>1659.5555555555557</c:v>
                </c:pt>
                <c:pt idx="1">
                  <c:v>1659.5555555555557</c:v>
                </c:pt>
                <c:pt idx="2">
                  <c:v>1659.5555555555557</c:v>
                </c:pt>
                <c:pt idx="3">
                  <c:v>1659.5555555555557</c:v>
                </c:pt>
                <c:pt idx="4">
                  <c:v>1659.5555555555557</c:v>
                </c:pt>
                <c:pt idx="5">
                  <c:v>1659.5555555555557</c:v>
                </c:pt>
                <c:pt idx="6">
                  <c:v>1659.5555555555557</c:v>
                </c:pt>
                <c:pt idx="7">
                  <c:v>1659.5555555555557</c:v>
                </c:pt>
                <c:pt idx="8">
                  <c:v>1659.5555555555557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3-7D99-499E-9A69-812F590955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190912"/>
        <c:axId val="162749184"/>
      </c:lineChart>
      <c:catAx>
        <c:axId val="169190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2749184"/>
        <c:crosses val="autoZero"/>
        <c:auto val="1"/>
        <c:lblAlgn val="ctr"/>
        <c:lblOffset val="100"/>
        <c:noMultiLvlLbl val="0"/>
      </c:catAx>
      <c:valAx>
        <c:axId val="1627491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691909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332729574937322"/>
          <c:y val="4.2828083989501324E-2"/>
          <c:w val="0.20667270425062681"/>
          <c:h val="0.86341426071741034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878CE6-A5BB-4A76-977C-B9540FE96FAD}" type="datetimeFigureOut">
              <a:rPr lang="es-ES" smtClean="0"/>
              <a:t>27/06/2018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5A4D5-5999-4087-930A-0071293138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83137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01700" y="0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26447EFD-285F-4DD2-9740-BEF7B1D63AE6}" type="datetimeFigureOut">
              <a:rPr lang="es-ES" smtClean="0"/>
              <a:t>27/06/2018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5" tIns="48312" rIns="96625" bIns="48312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8817" y="4760398"/>
            <a:ext cx="5510530" cy="4509850"/>
          </a:xfrm>
          <a:prstGeom prst="rect">
            <a:avLst/>
          </a:prstGeom>
        </p:spPr>
        <p:txBody>
          <a:bodyPr vert="horz" lIns="96625" tIns="48312" rIns="96625" bIns="48312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2" y="9519054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01700" y="9519054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EEE01328-C072-4769-B4C7-B99FDD56F6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0570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84223-4706-4DF7-AF44-C1976593FC7E}" type="slidenum">
              <a:rPr lang="es-CL" smtClean="0">
                <a:solidFill>
                  <a:prstClr val="black"/>
                </a:solidFill>
              </a:rPr>
              <a:pPr/>
              <a:t>1</a:t>
            </a:fld>
            <a:endParaRPr lang="es-C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832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1328-C072-4769-B4C7-B99FDD56F614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48462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1328-C072-4769-B4C7-B99FDD56F614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5902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1328-C072-4769-B4C7-B99FDD56F614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63531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1328-C072-4769-B4C7-B99FDD56F614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84488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1328-C072-4769-B4C7-B99FDD56F614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54762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1328-C072-4769-B4C7-B99FDD56F614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68720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1328-C072-4769-B4C7-B99FDD56F614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9303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1328-C072-4769-B4C7-B99FDD56F614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103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1328-C072-4769-B4C7-B99FDD56F614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975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1328-C072-4769-B4C7-B99FDD56F614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2430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1328-C072-4769-B4C7-B99FDD56F614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324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1328-C072-4769-B4C7-B99FDD56F614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4499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1328-C072-4769-B4C7-B99FDD56F614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3954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1328-C072-4769-B4C7-B99FDD56F614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6743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1328-C072-4769-B4C7-B99FDD56F614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2394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A5042-5EC6-4075-BBE6-907F88EE99AC}" type="datetimeFigureOut">
              <a:rPr lang="es-CL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27-06-2018</a:t>
            </a:fld>
            <a:endParaRPr lang="es-CL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3F80-9581-4870-BD0C-D5F5A7916F48}" type="slidenum">
              <a:rPr lang="es-CL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A5042-5EC6-4075-BBE6-907F88EE99AC}" type="datetimeFigureOut">
              <a:rPr lang="es-CL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27-06-2018</a:t>
            </a:fld>
            <a:endParaRPr lang="es-CL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3F80-9581-4870-BD0C-D5F5A7916F48}" type="slidenum">
              <a:rPr lang="es-CL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A5042-5EC6-4075-BBE6-907F88EE99AC}" type="datetimeFigureOut">
              <a:rPr lang="es-CL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27-06-2018</a:t>
            </a:fld>
            <a:endParaRPr lang="es-CL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3F80-9581-4870-BD0C-D5F5A7916F48}" type="slidenum">
              <a:rPr lang="es-CL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A5042-5EC6-4075-BBE6-907F88EE99AC}" type="datetimeFigureOut">
              <a:rPr lang="es-CL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27-06-2018</a:t>
            </a:fld>
            <a:endParaRPr lang="es-CL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3F80-9581-4870-BD0C-D5F5A7916F48}" type="slidenum">
              <a:rPr lang="es-CL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A5042-5EC6-4075-BBE6-907F88EE99AC}" type="datetimeFigureOut">
              <a:rPr lang="es-CL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27-06-2018</a:t>
            </a:fld>
            <a:endParaRPr lang="es-CL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3F80-9581-4870-BD0C-D5F5A7916F48}" type="slidenum">
              <a:rPr lang="es-CL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A5042-5EC6-4075-BBE6-907F88EE99AC}" type="datetimeFigureOut">
              <a:rPr lang="es-CL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27-06-2018</a:t>
            </a:fld>
            <a:endParaRPr lang="es-CL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3F80-9581-4870-BD0C-D5F5A7916F48}" type="slidenum">
              <a:rPr lang="es-CL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A5042-5EC6-4075-BBE6-907F88EE99AC}" type="datetimeFigureOut">
              <a:rPr lang="es-CL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27-06-2018</a:t>
            </a:fld>
            <a:endParaRPr lang="es-CL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3F80-9581-4870-BD0C-D5F5A7916F48}" type="slidenum">
              <a:rPr lang="es-CL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A5042-5EC6-4075-BBE6-907F88EE99AC}" type="datetimeFigureOut">
              <a:rPr lang="es-CL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27-06-2018</a:t>
            </a:fld>
            <a:endParaRPr lang="es-CL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3F80-9581-4870-BD0C-D5F5A7916F48}" type="slidenum">
              <a:rPr lang="es-CL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A5042-5EC6-4075-BBE6-907F88EE99AC}" type="datetimeFigureOut">
              <a:rPr lang="es-CL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27-06-2018</a:t>
            </a:fld>
            <a:endParaRPr lang="es-CL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3F80-9581-4870-BD0C-D5F5A7916F48}" type="slidenum">
              <a:rPr lang="es-CL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A5042-5EC6-4075-BBE6-907F88EE99AC}" type="datetimeFigureOut">
              <a:rPr lang="es-CL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27-06-2018</a:t>
            </a:fld>
            <a:endParaRPr lang="es-CL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3F80-9581-4870-BD0C-D5F5A7916F48}" type="slidenum">
              <a:rPr lang="es-CL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A5042-5EC6-4075-BBE6-907F88EE99AC}" type="datetimeFigureOut">
              <a:rPr lang="es-CL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27-06-2018</a:t>
            </a:fld>
            <a:endParaRPr lang="es-CL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23F80-9581-4870-BD0C-D5F5A7916F48}" type="slidenum">
              <a:rPr lang="es-CL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L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9ECD0D8-7887-4772-B285-B6341254EDED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A8A3DB9-F075-4E65-AF29-889D27F5D256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27-06-2018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www.observadoresddhh.org/" TargetMode="Externa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bservadoresddhh.org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bservadoresddhh.org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bservadoresddhh.org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bservadoresddhh.org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bservadoresddhh.org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bservadoresddhh.org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observadoresddhh.org/" TargetMode="Externa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bservadoresddhh.org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bservadoresddhh.org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bservadoresddhh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bservadoresddhh.org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bservadoresddhh.org/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bservadoresddhh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bservadoresddhh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bservadoresddhh.or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bservadoresddhh.or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bservadoresddhh.or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bservadoresddhh.org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bservadoresddhh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5 Imagen">
            <a:extLst>
              <a:ext uri="{FF2B5EF4-FFF2-40B4-BE49-F238E27FC236}">
                <a16:creationId xmlns:a16="http://schemas.microsoft.com/office/drawing/2014/main" xmlns="" id="{25144FAB-5CC1-4852-B719-ECE388B366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037" y="0"/>
            <a:ext cx="47619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1 Título">
            <a:extLst>
              <a:ext uri="{FF2B5EF4-FFF2-40B4-BE49-F238E27FC236}">
                <a16:creationId xmlns:a16="http://schemas.microsoft.com/office/drawing/2014/main" xmlns="" id="{5207D5F5-787B-4831-A69C-AD270EFDAD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12" y="116632"/>
            <a:ext cx="3960440" cy="4248472"/>
          </a:xfrm>
        </p:spPr>
        <p:txBody>
          <a:bodyPr>
            <a:normAutofit fontScale="90000"/>
          </a:bodyPr>
          <a:lstStyle/>
          <a:p>
            <a:r>
              <a:rPr lang="es-CL" sz="4000" b="1" dirty="0">
                <a:solidFill>
                  <a:srgbClr val="FF0000"/>
                </a:solidFill>
              </a:rPr>
              <a:t>Día Internacional en Apoyo de las</a:t>
            </a:r>
            <a:br>
              <a:rPr lang="es-CL" sz="4000" b="1" dirty="0">
                <a:solidFill>
                  <a:srgbClr val="FF0000"/>
                </a:solidFill>
              </a:rPr>
            </a:br>
            <a:r>
              <a:rPr lang="es-CL" sz="4000" b="1" dirty="0">
                <a:solidFill>
                  <a:srgbClr val="FF0000"/>
                </a:solidFill>
              </a:rPr>
              <a:t>Víctimas de la Tortura</a:t>
            </a:r>
            <a:br>
              <a:rPr lang="es-CL" sz="4000" b="1" dirty="0">
                <a:solidFill>
                  <a:srgbClr val="FF0000"/>
                </a:solidFill>
              </a:rPr>
            </a:br>
            <a:r>
              <a:rPr lang="es-CL" sz="3200" dirty="0">
                <a:solidFill>
                  <a:srgbClr val="FF0000"/>
                </a:solidFill>
              </a:rPr>
              <a:t/>
            </a:r>
            <a:br>
              <a:rPr lang="es-CL" sz="3200" dirty="0">
                <a:solidFill>
                  <a:srgbClr val="FF0000"/>
                </a:solidFill>
              </a:rPr>
            </a:br>
            <a:r>
              <a:rPr lang="es-CL" sz="3600" dirty="0">
                <a:solidFill>
                  <a:srgbClr val="FF0000"/>
                </a:solidFill>
              </a:rPr>
              <a:t>junio 2018</a:t>
            </a:r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  <p:sp>
        <p:nvSpPr>
          <p:cNvPr id="10" name="2 Subtítulo">
            <a:extLst>
              <a:ext uri="{FF2B5EF4-FFF2-40B4-BE49-F238E27FC236}">
                <a16:creationId xmlns:a16="http://schemas.microsoft.com/office/drawing/2014/main" xmlns="" id="{262D7232-1536-496E-8AD8-7F2C1DE3F2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40" y="3861048"/>
            <a:ext cx="4248497" cy="1728192"/>
          </a:xfrm>
        </p:spPr>
        <p:txBody>
          <a:bodyPr>
            <a:normAutofit fontScale="70000" lnSpcReduction="20000"/>
          </a:bodyPr>
          <a:lstStyle/>
          <a:p>
            <a:r>
              <a:rPr lang="es-CL" sz="4000" b="1" spc="300" dirty="0"/>
              <a:t>PRESENTACION</a:t>
            </a:r>
            <a:br>
              <a:rPr lang="es-CL" sz="4000" b="1" spc="300" dirty="0"/>
            </a:br>
            <a:r>
              <a:rPr lang="es-CL" sz="4000" b="1" spc="300" dirty="0"/>
              <a:t>INFORME AL COMITÉ CONTRA LA TORTURA</a:t>
            </a:r>
            <a:br>
              <a:rPr lang="es-CL" sz="4000" b="1" spc="300" dirty="0"/>
            </a:br>
            <a:r>
              <a:rPr lang="es-CL" sz="4000" b="1" spc="300" dirty="0"/>
              <a:t>ACNUDH</a:t>
            </a:r>
            <a:endParaRPr lang="es-CL" dirty="0"/>
          </a:p>
        </p:txBody>
      </p:sp>
      <p:sp>
        <p:nvSpPr>
          <p:cNvPr id="11" name="4 Rectángulo">
            <a:extLst>
              <a:ext uri="{FF2B5EF4-FFF2-40B4-BE49-F238E27FC236}">
                <a16:creationId xmlns:a16="http://schemas.microsoft.com/office/drawing/2014/main" xmlns="" id="{2C4E30A9-9CFA-493B-9C28-256819DDAE41}"/>
              </a:ext>
            </a:extLst>
          </p:cNvPr>
          <p:cNvSpPr/>
          <p:nvPr/>
        </p:nvSpPr>
        <p:spPr>
          <a:xfrm>
            <a:off x="467544" y="6329879"/>
            <a:ext cx="3796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>
                <a:hlinkClick r:id="rId5"/>
              </a:rPr>
              <a:t>www.observadoresddhh.org</a:t>
            </a:r>
            <a:r>
              <a:rPr lang="en-US" sz="2400" dirty="0"/>
              <a:t> </a:t>
            </a:r>
            <a:endParaRPr lang="es-CL" sz="2400" dirty="0"/>
          </a:p>
        </p:txBody>
      </p:sp>
      <p:pic>
        <p:nvPicPr>
          <p:cNvPr id="12" name="Picture 5" descr="logo fundaciòn_sin_fondo">
            <a:extLst>
              <a:ext uri="{FF2B5EF4-FFF2-40B4-BE49-F238E27FC236}">
                <a16:creationId xmlns:a16="http://schemas.microsoft.com/office/drawing/2014/main" xmlns="" id="{5DAB4F56-14DB-4A33-A91B-3A1F042E7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478063"/>
            <a:ext cx="584994" cy="867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9E5DC"/>
                  </a:outerShdw>
                </a:effectLst>
              </a14:hiddenEffects>
            </a:ext>
          </a:extLst>
        </p:spPr>
      </p:pic>
      <p:pic>
        <p:nvPicPr>
          <p:cNvPr id="13" name="Picture 6" descr="3 Basta de tortura en chile">
            <a:extLst>
              <a:ext uri="{FF2B5EF4-FFF2-40B4-BE49-F238E27FC236}">
                <a16:creationId xmlns:a16="http://schemas.microsoft.com/office/drawing/2014/main" xmlns="" id="{01E8213D-855B-4E18-ADBF-F6F2B0F5D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82" y="5457493"/>
            <a:ext cx="1115958" cy="862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9E5D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472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9464" y="346026"/>
            <a:ext cx="7620000" cy="1143000"/>
          </a:xfrm>
        </p:spPr>
        <p:txBody>
          <a:bodyPr/>
          <a:lstStyle/>
          <a:p>
            <a:r>
              <a:rPr lang="es-CL" dirty="0"/>
              <a:t>Violencia contra Pueblos Indígenas</a:t>
            </a:r>
            <a:endParaRPr lang="es-ES" b="1" dirty="0">
              <a:solidFill>
                <a:schemeClr val="accent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9464" y="1700808"/>
            <a:ext cx="7776864" cy="4811166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s-ES" sz="2000" dirty="0"/>
              <a:t>Comisión de Observadores de Casa Memoria José Domingo Cañas, entre 2012 a la fecha: </a:t>
            </a:r>
            <a:r>
              <a:rPr lang="es-ES" sz="3200" b="1" dirty="0"/>
              <a:t>10</a:t>
            </a:r>
            <a:r>
              <a:rPr lang="es-ES" sz="2800" b="1" dirty="0"/>
              <a:t> </a:t>
            </a:r>
            <a:r>
              <a:rPr lang="es-ES" sz="2000" dirty="0"/>
              <a:t>misiones de observación a comunidades pehuenche y mapuche, alto Bio-Bio, Collipulli, Cañete y Tirúa y visitas a cárceles en Temuco.</a:t>
            </a:r>
          </a:p>
          <a:p>
            <a:pPr marL="114300" indent="0">
              <a:buNone/>
            </a:pPr>
            <a:endParaRPr lang="es-ES" sz="2000" dirty="0"/>
          </a:p>
          <a:p>
            <a:pPr>
              <a:buFontTx/>
              <a:buChar char="-"/>
            </a:pPr>
            <a:r>
              <a:rPr lang="es-CL" dirty="0"/>
              <a:t>allanamientos arbitrarios y frecuentes</a:t>
            </a:r>
          </a:p>
          <a:p>
            <a:pPr marL="114300" indent="0">
              <a:buNone/>
            </a:pPr>
            <a:endParaRPr lang="es-CL" dirty="0"/>
          </a:p>
          <a:p>
            <a:pPr>
              <a:buFontTx/>
              <a:buChar char="-"/>
            </a:pPr>
            <a:r>
              <a:rPr lang="es-CL" dirty="0"/>
              <a:t>situaciones de tortura y malos tratos.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4CE7EB2A-5583-4EAF-B586-C543BBC93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7272"/>
            <a:ext cx="2267744" cy="889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>
            <a:extLst>
              <a:ext uri="{FF2B5EF4-FFF2-40B4-BE49-F238E27FC236}">
                <a16:creationId xmlns:a16="http://schemas.microsoft.com/office/drawing/2014/main" xmlns="" id="{ADB5B52D-AC6F-4D9B-9E58-8C476932B542}"/>
              </a:ext>
            </a:extLst>
          </p:cNvPr>
          <p:cNvSpPr/>
          <p:nvPr/>
        </p:nvSpPr>
        <p:spPr>
          <a:xfrm>
            <a:off x="2375248" y="6334149"/>
            <a:ext cx="3796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>
                <a:hlinkClick r:id="rId4"/>
              </a:rPr>
              <a:t>www.observadoresddhh.org</a:t>
            </a:r>
            <a:r>
              <a:rPr lang="en-US" sz="2400" dirty="0"/>
              <a:t> 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264182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9464" y="346026"/>
            <a:ext cx="7620000" cy="1143000"/>
          </a:xfrm>
        </p:spPr>
        <p:txBody>
          <a:bodyPr/>
          <a:lstStyle/>
          <a:p>
            <a:r>
              <a:rPr lang="es-CL" dirty="0"/>
              <a:t>Violencia contra Pueblos Indígenas</a:t>
            </a:r>
            <a:endParaRPr lang="es-ES" b="1" dirty="0">
              <a:solidFill>
                <a:schemeClr val="accent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76915" y="1844824"/>
            <a:ext cx="7776864" cy="3888432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es-CL" sz="4000" b="1" dirty="0"/>
              <a:t>Estrategia política y militar</a:t>
            </a:r>
            <a:r>
              <a:rPr lang="es-CL" sz="3600" dirty="0"/>
              <a:t> por parte del Estado de Chile que busca </a:t>
            </a:r>
            <a:r>
              <a:rPr lang="es-CL" sz="3600" b="1" dirty="0"/>
              <a:t>detener</a:t>
            </a:r>
            <a:r>
              <a:rPr lang="es-CL" sz="3600" dirty="0"/>
              <a:t>, mediante el </a:t>
            </a:r>
            <a:r>
              <a:rPr lang="es-CL" sz="3600" b="1" dirty="0"/>
              <a:t>uso de la violencia</a:t>
            </a:r>
            <a:r>
              <a:rPr lang="es-CL" sz="3600" dirty="0"/>
              <a:t>, el conflicto territorial y de </a:t>
            </a:r>
            <a:r>
              <a:rPr lang="es-CL" sz="3600" b="1" dirty="0"/>
              <a:t>reivindicación de autonomía</a:t>
            </a:r>
            <a:r>
              <a:rPr lang="es-CL" sz="3600" dirty="0"/>
              <a:t> de comunidades Mapuche y de pueblos originarios.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BAD7CD94-6C61-4611-BF8A-78FDD97E7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7272"/>
            <a:ext cx="2267744" cy="889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>
            <a:extLst>
              <a:ext uri="{FF2B5EF4-FFF2-40B4-BE49-F238E27FC236}">
                <a16:creationId xmlns:a16="http://schemas.microsoft.com/office/drawing/2014/main" xmlns="" id="{A875DCBC-7E27-48E7-B39E-D4CACC161E30}"/>
              </a:ext>
            </a:extLst>
          </p:cNvPr>
          <p:cNvSpPr/>
          <p:nvPr/>
        </p:nvSpPr>
        <p:spPr>
          <a:xfrm>
            <a:off x="2375248" y="6334149"/>
            <a:ext cx="3796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>
                <a:hlinkClick r:id="rId4"/>
              </a:rPr>
              <a:t>www.observadoresddhh.org</a:t>
            </a:r>
            <a:r>
              <a:rPr lang="en-US" sz="2400" dirty="0"/>
              <a:t> 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352461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-4695"/>
            <a:ext cx="7620000" cy="1143000"/>
          </a:xfrm>
        </p:spPr>
        <p:txBody>
          <a:bodyPr/>
          <a:lstStyle/>
          <a:p>
            <a:r>
              <a:rPr lang="es-CL" dirty="0"/>
              <a:t>Condiciones Carcelarias</a:t>
            </a:r>
            <a:endParaRPr lang="es-ES" sz="4200" b="1" dirty="0">
              <a:solidFill>
                <a:schemeClr val="accent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169252"/>
            <a:ext cx="7776864" cy="5022948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es-CL" dirty="0"/>
              <a:t>En las visitas realizadas, se detectaron prácticas y condiciones de habitabilidad constitutivas de tortura, tratos crueles, inhumanos o degradantes, las cuales ya habían sido advertidas y denunciadas en distintas instancias desde al menos el año 1991, lo que da cuenta de su carácter </a:t>
            </a:r>
            <a:r>
              <a:rPr lang="es-CL" sz="3200" b="1" dirty="0"/>
              <a:t>sistemático y estructural:</a:t>
            </a:r>
          </a:p>
          <a:p>
            <a:pPr algn="just"/>
            <a:r>
              <a:rPr lang="es-CL" sz="1800" dirty="0"/>
              <a:t>Uso excesivo e innecesario de la fuerza</a:t>
            </a:r>
          </a:p>
          <a:p>
            <a:pPr algn="just"/>
            <a:r>
              <a:rPr lang="es-CL" sz="1800" dirty="0"/>
              <a:t>Uso del castigo físico por parte del personal de custodia</a:t>
            </a:r>
          </a:p>
          <a:p>
            <a:pPr algn="just"/>
            <a:r>
              <a:rPr lang="es-CL" sz="1800" dirty="0"/>
              <a:t>El recurso al aislamiento por periodos prolongados en condiciones de habitabilidad infrahumanas y denigrantes.</a:t>
            </a:r>
          </a:p>
          <a:p>
            <a:pPr algn="just"/>
            <a:r>
              <a:rPr lang="es-CL" sz="1800" dirty="0"/>
              <a:t>El uso de métodos de inmovilización forzada como la posición denominada “el bote”.</a:t>
            </a:r>
          </a:p>
          <a:p>
            <a:pPr algn="just"/>
            <a:r>
              <a:rPr lang="es-CL" sz="1800" dirty="0"/>
              <a:t>El desnudamiento en patios comunes</a:t>
            </a:r>
          </a:p>
          <a:p>
            <a:pPr algn="just"/>
            <a:r>
              <a:rPr lang="es-CL" sz="1800" dirty="0"/>
              <a:t>Hacinamiento</a:t>
            </a:r>
          </a:p>
          <a:p>
            <a:pPr algn="just"/>
            <a:r>
              <a:rPr lang="es-CL" sz="1800" dirty="0"/>
              <a:t>Violencia psicológica a través de amenazas y malos tratos verbales</a:t>
            </a:r>
            <a:endParaRPr lang="es-CL" sz="2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DDEA2951-2ACE-4D1B-A454-A9B2217AB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7272"/>
            <a:ext cx="2267744" cy="889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>
            <a:extLst>
              <a:ext uri="{FF2B5EF4-FFF2-40B4-BE49-F238E27FC236}">
                <a16:creationId xmlns:a16="http://schemas.microsoft.com/office/drawing/2014/main" xmlns="" id="{59C3E3A5-891F-4E3D-A06B-B93F5B73A690}"/>
              </a:ext>
            </a:extLst>
          </p:cNvPr>
          <p:cNvSpPr/>
          <p:nvPr/>
        </p:nvSpPr>
        <p:spPr>
          <a:xfrm>
            <a:off x="2375248" y="6334149"/>
            <a:ext cx="3796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>
                <a:hlinkClick r:id="rId4"/>
              </a:rPr>
              <a:t>www.observadoresddhh.org</a:t>
            </a:r>
            <a:r>
              <a:rPr lang="en-US" sz="2400" dirty="0"/>
              <a:t> 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33607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9464" y="346026"/>
            <a:ext cx="7620000" cy="1143000"/>
          </a:xfrm>
        </p:spPr>
        <p:txBody>
          <a:bodyPr/>
          <a:lstStyle/>
          <a:p>
            <a:r>
              <a:rPr lang="es-CL" dirty="0"/>
              <a:t>Condiciones Carcelarias</a:t>
            </a:r>
            <a:endParaRPr lang="es-ES" sz="4200" b="1" dirty="0">
              <a:solidFill>
                <a:schemeClr val="accent1"/>
              </a:solidFill>
            </a:endParaRP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xmlns="" id="{C0250954-86C0-4D38-95E4-0AE267FEFF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013366"/>
              </p:ext>
            </p:extLst>
          </p:nvPr>
        </p:nvGraphicFramePr>
        <p:xfrm>
          <a:off x="467544" y="2156044"/>
          <a:ext cx="7461921" cy="640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4795">
                  <a:extLst>
                    <a:ext uri="{9D8B030D-6E8A-4147-A177-3AD203B41FA5}">
                      <a16:colId xmlns:a16="http://schemas.microsoft.com/office/drawing/2014/main" xmlns="" val="1220659513"/>
                    </a:ext>
                  </a:extLst>
                </a:gridCol>
                <a:gridCol w="1392332">
                  <a:extLst>
                    <a:ext uri="{9D8B030D-6E8A-4147-A177-3AD203B41FA5}">
                      <a16:colId xmlns:a16="http://schemas.microsoft.com/office/drawing/2014/main" xmlns="" val="3813434375"/>
                    </a:ext>
                  </a:extLst>
                </a:gridCol>
                <a:gridCol w="1048152">
                  <a:extLst>
                    <a:ext uri="{9D8B030D-6E8A-4147-A177-3AD203B41FA5}">
                      <a16:colId xmlns:a16="http://schemas.microsoft.com/office/drawing/2014/main" xmlns="" val="1044305487"/>
                    </a:ext>
                  </a:extLst>
                </a:gridCol>
                <a:gridCol w="936437">
                  <a:extLst>
                    <a:ext uri="{9D8B030D-6E8A-4147-A177-3AD203B41FA5}">
                      <a16:colId xmlns:a16="http://schemas.microsoft.com/office/drawing/2014/main" xmlns="" val="2445465031"/>
                    </a:ext>
                  </a:extLst>
                </a:gridCol>
                <a:gridCol w="936437">
                  <a:extLst>
                    <a:ext uri="{9D8B030D-6E8A-4147-A177-3AD203B41FA5}">
                      <a16:colId xmlns:a16="http://schemas.microsoft.com/office/drawing/2014/main" xmlns="" val="2313593064"/>
                    </a:ext>
                  </a:extLst>
                </a:gridCol>
                <a:gridCol w="1047331">
                  <a:extLst>
                    <a:ext uri="{9D8B030D-6E8A-4147-A177-3AD203B41FA5}">
                      <a16:colId xmlns:a16="http://schemas.microsoft.com/office/drawing/2014/main" xmlns="" val="2009089662"/>
                    </a:ext>
                  </a:extLst>
                </a:gridCol>
                <a:gridCol w="936437">
                  <a:extLst>
                    <a:ext uri="{9D8B030D-6E8A-4147-A177-3AD203B41FA5}">
                      <a16:colId xmlns:a16="http://schemas.microsoft.com/office/drawing/2014/main" xmlns="" val="3694775236"/>
                    </a:ext>
                  </a:extLst>
                </a:gridCol>
              </a:tblGrid>
              <a:tr h="3017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2011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2012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2013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2014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2015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2016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Total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4237299973"/>
                  </a:ext>
                </a:extLst>
              </a:tr>
              <a:tr h="3017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400" b="1" dirty="0">
                          <a:solidFill>
                            <a:schemeClr val="tx1"/>
                          </a:solidFill>
                          <a:effectLst/>
                        </a:rPr>
                        <a:t>169</a:t>
                      </a:r>
                      <a:endParaRPr lang="es-CL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400" b="1" dirty="0">
                          <a:solidFill>
                            <a:schemeClr val="tx1"/>
                          </a:solidFill>
                          <a:effectLst/>
                        </a:rPr>
                        <a:t>140</a:t>
                      </a:r>
                      <a:endParaRPr lang="es-CL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400" b="1" dirty="0">
                          <a:solidFill>
                            <a:schemeClr val="tx1"/>
                          </a:solidFill>
                          <a:effectLst/>
                        </a:rPr>
                        <a:t>136</a:t>
                      </a:r>
                      <a:endParaRPr lang="es-CL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400" b="1" dirty="0">
                          <a:solidFill>
                            <a:schemeClr val="tx1"/>
                          </a:solidFill>
                          <a:effectLst/>
                        </a:rPr>
                        <a:t>143</a:t>
                      </a:r>
                      <a:endParaRPr lang="es-CL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400" b="1" dirty="0">
                          <a:solidFill>
                            <a:schemeClr val="tx1"/>
                          </a:solidFill>
                          <a:effectLst/>
                        </a:rPr>
                        <a:t>156</a:t>
                      </a:r>
                      <a:endParaRPr lang="es-CL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400" b="1" dirty="0">
                          <a:solidFill>
                            <a:schemeClr val="tx1"/>
                          </a:solidFill>
                          <a:effectLst/>
                        </a:rPr>
                        <a:t>142</a:t>
                      </a:r>
                      <a:endParaRPr lang="es-CL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400" b="1" dirty="0">
                          <a:solidFill>
                            <a:schemeClr val="tx1"/>
                          </a:solidFill>
                          <a:effectLst/>
                        </a:rPr>
                        <a:t>886</a:t>
                      </a:r>
                      <a:endParaRPr lang="es-CL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2061101"/>
                  </a:ext>
                </a:extLst>
              </a:tr>
            </a:tbl>
          </a:graphicData>
        </a:graphic>
      </p:graphicFrame>
      <p:sp>
        <p:nvSpPr>
          <p:cNvPr id="11" name="Rectangle 2">
            <a:extLst>
              <a:ext uri="{FF2B5EF4-FFF2-40B4-BE49-F238E27FC236}">
                <a16:creationId xmlns:a16="http://schemas.microsoft.com/office/drawing/2014/main" xmlns="" id="{75EFD7BF-D801-4541-B645-05F6B0DA6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464" y="1473328"/>
            <a:ext cx="7790929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Tabla 1</a:t>
            </a:r>
            <a:endParaRPr kumimoji="0" lang="es-CL" altLang="es-CL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Año Fallecimiento al interior de Unidades Penales Gendarmería de Chile. Años 2011-2016</a:t>
            </a:r>
            <a:endParaRPr kumimoji="0" lang="es-CL" altLang="es-CL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5AD213F1-9C48-42D9-9E3E-BA9A3624D63F}"/>
              </a:ext>
            </a:extLst>
          </p:cNvPr>
          <p:cNvSpPr/>
          <p:nvPr/>
        </p:nvSpPr>
        <p:spPr>
          <a:xfrm>
            <a:off x="179513" y="2759588"/>
            <a:ext cx="8280920" cy="792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50000"/>
              </a:lnSpc>
              <a:spcAft>
                <a:spcPts val="0"/>
              </a:spcAft>
            </a:pPr>
            <a:r>
              <a:rPr lang="es-CL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Tabla 2</a:t>
            </a:r>
          </a:p>
          <a:p>
            <a:pPr marL="228600">
              <a:lnSpc>
                <a:spcPct val="150000"/>
              </a:lnSpc>
              <a:spcAft>
                <a:spcPts val="0"/>
              </a:spcAft>
            </a:pPr>
            <a:r>
              <a:rPr lang="es-CL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Causa Fallecimiento al interior de Unidades Penales Gendarmería de Chile. Años 2011-2016</a:t>
            </a:r>
            <a:endParaRPr lang="es-CL" sz="1600" dirty="0"/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xmlns="" id="{AE2102C9-5766-4250-9AC5-60482A5BB6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503831"/>
              </p:ext>
            </p:extLst>
          </p:nvPr>
        </p:nvGraphicFramePr>
        <p:xfrm>
          <a:off x="467544" y="3633759"/>
          <a:ext cx="7461917" cy="7763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0775">
                  <a:extLst>
                    <a:ext uri="{9D8B030D-6E8A-4147-A177-3AD203B41FA5}">
                      <a16:colId xmlns:a16="http://schemas.microsoft.com/office/drawing/2014/main" xmlns="" val="1829432977"/>
                    </a:ext>
                  </a:extLst>
                </a:gridCol>
                <a:gridCol w="959995">
                  <a:extLst>
                    <a:ext uri="{9D8B030D-6E8A-4147-A177-3AD203B41FA5}">
                      <a16:colId xmlns:a16="http://schemas.microsoft.com/office/drawing/2014/main" xmlns="" val="2415811511"/>
                    </a:ext>
                  </a:extLst>
                </a:gridCol>
                <a:gridCol w="724876">
                  <a:extLst>
                    <a:ext uri="{9D8B030D-6E8A-4147-A177-3AD203B41FA5}">
                      <a16:colId xmlns:a16="http://schemas.microsoft.com/office/drawing/2014/main" xmlns="" val="1263301710"/>
                    </a:ext>
                  </a:extLst>
                </a:gridCol>
                <a:gridCol w="724876">
                  <a:extLst>
                    <a:ext uri="{9D8B030D-6E8A-4147-A177-3AD203B41FA5}">
                      <a16:colId xmlns:a16="http://schemas.microsoft.com/office/drawing/2014/main" xmlns="" val="3418210932"/>
                    </a:ext>
                  </a:extLst>
                </a:gridCol>
                <a:gridCol w="996605">
                  <a:extLst>
                    <a:ext uri="{9D8B030D-6E8A-4147-A177-3AD203B41FA5}">
                      <a16:colId xmlns:a16="http://schemas.microsoft.com/office/drawing/2014/main" xmlns="" val="391959152"/>
                    </a:ext>
                  </a:extLst>
                </a:gridCol>
                <a:gridCol w="724876">
                  <a:extLst>
                    <a:ext uri="{9D8B030D-6E8A-4147-A177-3AD203B41FA5}">
                      <a16:colId xmlns:a16="http://schemas.microsoft.com/office/drawing/2014/main" xmlns="" val="540903996"/>
                    </a:ext>
                  </a:extLst>
                </a:gridCol>
                <a:gridCol w="1090162">
                  <a:extLst>
                    <a:ext uri="{9D8B030D-6E8A-4147-A177-3AD203B41FA5}">
                      <a16:colId xmlns:a16="http://schemas.microsoft.com/office/drawing/2014/main" xmlns="" val="1182790013"/>
                    </a:ext>
                  </a:extLst>
                </a:gridCol>
                <a:gridCol w="724876">
                  <a:extLst>
                    <a:ext uri="{9D8B030D-6E8A-4147-A177-3AD203B41FA5}">
                      <a16:colId xmlns:a16="http://schemas.microsoft.com/office/drawing/2014/main" xmlns="" val="1488346289"/>
                    </a:ext>
                  </a:extLst>
                </a:gridCol>
                <a:gridCol w="724876">
                  <a:extLst>
                    <a:ext uri="{9D8B030D-6E8A-4147-A177-3AD203B41FA5}">
                      <a16:colId xmlns:a16="http://schemas.microsoft.com/office/drawing/2014/main" xmlns="" val="2953574543"/>
                    </a:ext>
                  </a:extLst>
                </a:gridCol>
              </a:tblGrid>
              <a:tr h="4953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ACCIDENTE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ENFERMEDAD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INCENDIO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INTENTO DE FUGA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INTOXICACION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OTRAS CAUSAS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RIÑA/AGRESION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SUICIDIO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Total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489976155"/>
                  </a:ext>
                </a:extLst>
              </a:tr>
              <a:tr h="2810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200" b="1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s-CL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200" b="1">
                          <a:solidFill>
                            <a:schemeClr val="tx1"/>
                          </a:solidFill>
                          <a:effectLst/>
                        </a:rPr>
                        <a:t>420</a:t>
                      </a:r>
                      <a:endParaRPr lang="es-CL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2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L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200" b="1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CL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200" b="1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s-CL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200" b="1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s-CL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200" b="1">
                          <a:solidFill>
                            <a:schemeClr val="tx1"/>
                          </a:solidFill>
                          <a:effectLst/>
                        </a:rPr>
                        <a:t>305</a:t>
                      </a:r>
                      <a:endParaRPr lang="es-CL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200" b="1">
                          <a:solidFill>
                            <a:schemeClr val="tx1"/>
                          </a:solidFill>
                          <a:effectLst/>
                        </a:rPr>
                        <a:t>123</a:t>
                      </a:r>
                      <a:endParaRPr lang="es-CL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200" b="1" dirty="0">
                          <a:solidFill>
                            <a:schemeClr val="tx1"/>
                          </a:solidFill>
                          <a:effectLst/>
                        </a:rPr>
                        <a:t>886</a:t>
                      </a:r>
                      <a:endParaRPr lang="es-CL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0863032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E7932599-E249-438F-AF6C-8C04F692108C}"/>
              </a:ext>
            </a:extLst>
          </p:cNvPr>
          <p:cNvSpPr/>
          <p:nvPr/>
        </p:nvSpPr>
        <p:spPr>
          <a:xfrm>
            <a:off x="201451" y="4426540"/>
            <a:ext cx="8006954" cy="792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50000"/>
              </a:lnSpc>
              <a:spcAft>
                <a:spcPts val="0"/>
              </a:spcAft>
            </a:pPr>
            <a:r>
              <a:rPr lang="es-CL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Tabla 3</a:t>
            </a:r>
            <a:endParaRPr lang="es-C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50000"/>
              </a:lnSpc>
              <a:spcAft>
                <a:spcPts val="0"/>
              </a:spcAft>
            </a:pPr>
            <a:r>
              <a:rPr lang="es-CL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Sexo Fallecimiento al interior de Unidades Penales Gendarmería de Chile. Años 2011-2016</a:t>
            </a:r>
            <a:endParaRPr lang="es-C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xmlns="" id="{395A2263-F6AF-4D90-B0EC-7953C1F886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343461"/>
              </p:ext>
            </p:extLst>
          </p:nvPr>
        </p:nvGraphicFramePr>
        <p:xfrm>
          <a:off x="4306690" y="5343633"/>
          <a:ext cx="3570373" cy="9040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3500">
                  <a:extLst>
                    <a:ext uri="{9D8B030D-6E8A-4147-A177-3AD203B41FA5}">
                      <a16:colId xmlns:a16="http://schemas.microsoft.com/office/drawing/2014/main" xmlns="" val="1884819522"/>
                    </a:ext>
                  </a:extLst>
                </a:gridCol>
                <a:gridCol w="1223373">
                  <a:extLst>
                    <a:ext uri="{9D8B030D-6E8A-4147-A177-3AD203B41FA5}">
                      <a16:colId xmlns:a16="http://schemas.microsoft.com/office/drawing/2014/main" xmlns="" val="140681984"/>
                    </a:ext>
                  </a:extLst>
                </a:gridCol>
                <a:gridCol w="1173500">
                  <a:extLst>
                    <a:ext uri="{9D8B030D-6E8A-4147-A177-3AD203B41FA5}">
                      <a16:colId xmlns:a16="http://schemas.microsoft.com/office/drawing/2014/main" xmlns="" val="3201820016"/>
                    </a:ext>
                  </a:extLst>
                </a:gridCol>
              </a:tblGrid>
              <a:tr h="5382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FEMENINO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MASCULINO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Total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965869362"/>
                  </a:ext>
                </a:extLst>
              </a:tr>
              <a:tr h="2544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600" b="1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endParaRPr lang="es-CL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600" b="1">
                          <a:solidFill>
                            <a:schemeClr val="tx1"/>
                          </a:solidFill>
                          <a:effectLst/>
                        </a:rPr>
                        <a:t>847</a:t>
                      </a:r>
                      <a:endParaRPr lang="es-CL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600" b="1" dirty="0">
                          <a:solidFill>
                            <a:schemeClr val="tx1"/>
                          </a:solidFill>
                          <a:effectLst/>
                        </a:rPr>
                        <a:t>886</a:t>
                      </a:r>
                      <a:endParaRPr lang="es-CL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7621701"/>
                  </a:ext>
                </a:extLst>
              </a:tr>
            </a:tbl>
          </a:graphicData>
        </a:graphic>
      </p:graphicFrame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C64302F4-BB8B-4149-8D34-42D8690EC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7272"/>
            <a:ext cx="2267744" cy="889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4 Rectángulo">
            <a:extLst>
              <a:ext uri="{FF2B5EF4-FFF2-40B4-BE49-F238E27FC236}">
                <a16:creationId xmlns:a16="http://schemas.microsoft.com/office/drawing/2014/main" xmlns="" id="{3E7CFFEB-5C93-49F8-966F-6CB3BFEBF984}"/>
              </a:ext>
            </a:extLst>
          </p:cNvPr>
          <p:cNvSpPr/>
          <p:nvPr/>
        </p:nvSpPr>
        <p:spPr>
          <a:xfrm>
            <a:off x="2375248" y="6334149"/>
            <a:ext cx="3796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>
                <a:hlinkClick r:id="rId4"/>
              </a:rPr>
              <a:t>www.observadoresddhh.org</a:t>
            </a:r>
            <a:r>
              <a:rPr lang="en-US" sz="2400" dirty="0"/>
              <a:t> 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144638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9464" y="346026"/>
            <a:ext cx="7620000" cy="1143000"/>
          </a:xfrm>
        </p:spPr>
        <p:txBody>
          <a:bodyPr/>
          <a:lstStyle/>
          <a:p>
            <a:r>
              <a:rPr lang="es-CL" sz="4200" dirty="0"/>
              <a:t>Programas Educativos DD.HH. hacia Agentes del Estado</a:t>
            </a:r>
            <a:endParaRPr lang="es-ES" sz="4200" b="1" dirty="0">
              <a:solidFill>
                <a:schemeClr val="accent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31032" y="1844824"/>
            <a:ext cx="7776864" cy="4667150"/>
          </a:xfrm>
        </p:spPr>
        <p:txBody>
          <a:bodyPr>
            <a:noAutofit/>
          </a:bodyPr>
          <a:lstStyle/>
          <a:p>
            <a:pPr algn="just"/>
            <a:r>
              <a:rPr lang="es-CL" sz="3600" dirty="0"/>
              <a:t>Programa de educación realizado por INDH y Museo de la Memoria:</a:t>
            </a:r>
          </a:p>
          <a:p>
            <a:pPr marL="114300" indent="0" algn="just">
              <a:buNone/>
            </a:pPr>
            <a:endParaRPr lang="es-CL" sz="3600" dirty="0"/>
          </a:p>
          <a:p>
            <a:pPr lvl="1" algn="just"/>
            <a:r>
              <a:rPr lang="es-CL" sz="3200" dirty="0"/>
              <a:t>160 oficiales de mas de alrededor de 60.000 efectivos (0,26%)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119F25A5-DD7D-4947-A1E2-E608DE1C8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7272"/>
            <a:ext cx="2267744" cy="889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>
            <a:extLst>
              <a:ext uri="{FF2B5EF4-FFF2-40B4-BE49-F238E27FC236}">
                <a16:creationId xmlns:a16="http://schemas.microsoft.com/office/drawing/2014/main" xmlns="" id="{B1B698FF-ABD7-4C2B-96CD-41C37380DCB1}"/>
              </a:ext>
            </a:extLst>
          </p:cNvPr>
          <p:cNvSpPr/>
          <p:nvPr/>
        </p:nvSpPr>
        <p:spPr>
          <a:xfrm>
            <a:off x="2375248" y="6334149"/>
            <a:ext cx="3796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>
                <a:hlinkClick r:id="rId4"/>
              </a:rPr>
              <a:t>www.observadoresddhh.org</a:t>
            </a:r>
            <a:r>
              <a:rPr lang="en-US" sz="2400" dirty="0"/>
              <a:t> 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393707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9464" y="346026"/>
            <a:ext cx="7620000" cy="1143000"/>
          </a:xfrm>
        </p:spPr>
        <p:txBody>
          <a:bodyPr/>
          <a:lstStyle/>
          <a:p>
            <a:r>
              <a:rPr lang="es-CL" sz="4200" dirty="0"/>
              <a:t>Mecanismo Nacional de Prevención de la Tortura (MNPT)</a:t>
            </a:r>
            <a:endParaRPr lang="es-ES" sz="4200" b="1" dirty="0">
              <a:solidFill>
                <a:schemeClr val="accent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896" y="1916832"/>
            <a:ext cx="7776864" cy="3744416"/>
          </a:xfrm>
        </p:spPr>
        <p:txBody>
          <a:bodyPr>
            <a:noAutofit/>
          </a:bodyPr>
          <a:lstStyle/>
          <a:p>
            <a:pPr algn="just"/>
            <a:r>
              <a:rPr lang="es-CL" sz="3200" dirty="0"/>
              <a:t>Ley MNPT está en </a:t>
            </a:r>
            <a:r>
              <a:rPr lang="es-CL" sz="3200"/>
              <a:t>etapa </a:t>
            </a:r>
            <a:r>
              <a:rPr lang="es-CL" sz="3200" smtClean="0"/>
              <a:t>final </a:t>
            </a:r>
            <a:r>
              <a:rPr lang="es-CL" sz="3200" dirty="0"/>
              <a:t>con 10 años de retraso.</a:t>
            </a:r>
          </a:p>
          <a:p>
            <a:pPr algn="just"/>
            <a:r>
              <a:rPr lang="es-CL" sz="3200" dirty="0"/>
              <a:t>Principales criticas al proyecto:</a:t>
            </a:r>
          </a:p>
          <a:p>
            <a:pPr lvl="1" algn="just"/>
            <a:r>
              <a:rPr lang="es-CL" sz="2400" dirty="0"/>
              <a:t>Falta autonomía e independencia</a:t>
            </a:r>
          </a:p>
          <a:p>
            <a:pPr lvl="1" algn="just"/>
            <a:r>
              <a:rPr lang="es-CL" sz="2400" dirty="0"/>
              <a:t>Nula consideración de la participación de la Soc. Civil.</a:t>
            </a:r>
          </a:p>
          <a:p>
            <a:pPr lvl="1" algn="just"/>
            <a:r>
              <a:rPr lang="es-CL" sz="2400" dirty="0"/>
              <a:t>Limitado número de integrantes (9).</a:t>
            </a:r>
          </a:p>
          <a:p>
            <a:pPr lvl="1" algn="just"/>
            <a:r>
              <a:rPr lang="es-CL" sz="2400" dirty="0"/>
              <a:t>Implementación Gradual (3 años)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9CB2194C-4AC2-46D0-ABD5-448F20254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7272"/>
            <a:ext cx="2267744" cy="889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>
            <a:extLst>
              <a:ext uri="{FF2B5EF4-FFF2-40B4-BE49-F238E27FC236}">
                <a16:creationId xmlns:a16="http://schemas.microsoft.com/office/drawing/2014/main" xmlns="" id="{4BF985AD-9DB0-48C5-8E33-6D67E12DACFC}"/>
              </a:ext>
            </a:extLst>
          </p:cNvPr>
          <p:cNvSpPr/>
          <p:nvPr/>
        </p:nvSpPr>
        <p:spPr>
          <a:xfrm>
            <a:off x="2375248" y="6334149"/>
            <a:ext cx="3796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>
                <a:hlinkClick r:id="rId4"/>
              </a:rPr>
              <a:t>www.observadoresddhh.org</a:t>
            </a:r>
            <a:r>
              <a:rPr lang="en-US" sz="2400" dirty="0"/>
              <a:t> 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74769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0640" y="270778"/>
            <a:ext cx="7620000" cy="1143000"/>
          </a:xfrm>
        </p:spPr>
        <p:txBody>
          <a:bodyPr/>
          <a:lstStyle/>
          <a:p>
            <a:r>
              <a:rPr lang="es-CL" dirty="0"/>
              <a:t>Registro de Denuncias</a:t>
            </a:r>
            <a:endParaRPr lang="es-ES" sz="4200" b="1" dirty="0">
              <a:solidFill>
                <a:schemeClr val="accent1"/>
              </a:solidFill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xmlns="" id="{D0C83A5D-A391-4DB9-B439-58D8161FE9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1776526"/>
              </p:ext>
            </p:extLst>
          </p:nvPr>
        </p:nvGraphicFramePr>
        <p:xfrm>
          <a:off x="309464" y="1433512"/>
          <a:ext cx="7934944" cy="4587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FAF0F350-5069-4E6F-B41B-044D41FB5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7272"/>
            <a:ext cx="2267744" cy="889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>
            <a:extLst>
              <a:ext uri="{FF2B5EF4-FFF2-40B4-BE49-F238E27FC236}">
                <a16:creationId xmlns:a16="http://schemas.microsoft.com/office/drawing/2014/main" xmlns="" id="{EBF8F6C0-8F7E-446B-A694-96E64A1DD1F6}"/>
              </a:ext>
            </a:extLst>
          </p:cNvPr>
          <p:cNvSpPr/>
          <p:nvPr/>
        </p:nvSpPr>
        <p:spPr>
          <a:xfrm>
            <a:off x="2375248" y="6334149"/>
            <a:ext cx="3796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>
                <a:hlinkClick r:id="rId5"/>
              </a:rPr>
              <a:t>www.observadoresddhh.org</a:t>
            </a:r>
            <a:r>
              <a:rPr lang="en-US" sz="2400" dirty="0"/>
              <a:t> 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420007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84D0A04-98F9-4107-A231-09D687B0A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es-CL" sz="4000" dirty="0"/>
              <a:t>Registro de Denuncias 2009-2017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66DCAAD3-FB90-4D82-B645-B05FE23B95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6" t="10800" r="50787" b="8001"/>
          <a:stretch/>
        </p:blipFill>
        <p:spPr>
          <a:xfrm>
            <a:off x="35496" y="1338635"/>
            <a:ext cx="8330581" cy="396044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6E846160-14A6-4317-8786-316E678A4597}"/>
              </a:ext>
            </a:extLst>
          </p:cNvPr>
          <p:cNvSpPr txBox="1">
            <a:spLocks/>
          </p:cNvSpPr>
          <p:nvPr/>
        </p:nvSpPr>
        <p:spPr>
          <a:xfrm>
            <a:off x="1691680" y="2567786"/>
            <a:ext cx="5256584" cy="11492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600" dirty="0">
                <a:solidFill>
                  <a:srgbClr val="FF0000"/>
                </a:solidFill>
              </a:rPr>
              <a:t>9647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xmlns="" id="{B5F3522F-7240-4DFA-8473-2AB3B3311D13}"/>
              </a:ext>
            </a:extLst>
          </p:cNvPr>
          <p:cNvSpPr/>
          <p:nvPr/>
        </p:nvSpPr>
        <p:spPr>
          <a:xfrm>
            <a:off x="0" y="4900600"/>
            <a:ext cx="725675" cy="50405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27074CCC-DFB0-4216-9C83-895C71733460}"/>
              </a:ext>
            </a:extLst>
          </p:cNvPr>
          <p:cNvSpPr txBox="1">
            <a:spLocks/>
          </p:cNvSpPr>
          <p:nvPr/>
        </p:nvSpPr>
        <p:spPr>
          <a:xfrm>
            <a:off x="971600" y="4581128"/>
            <a:ext cx="69847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5400" dirty="0">
                <a:solidFill>
                  <a:srgbClr val="0070C0"/>
                </a:solidFill>
              </a:rPr>
              <a:t>15 </a:t>
            </a:r>
          </a:p>
          <a:p>
            <a:r>
              <a:rPr lang="es-CL" sz="4000" dirty="0">
                <a:solidFill>
                  <a:srgbClr val="0070C0"/>
                </a:solidFill>
              </a:rPr>
              <a:t>sentencias favorables a la victima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86863AC6-613C-4523-ACFD-0E31FA052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7272"/>
            <a:ext cx="2267744" cy="889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4 Rectángulo">
            <a:extLst>
              <a:ext uri="{FF2B5EF4-FFF2-40B4-BE49-F238E27FC236}">
                <a16:creationId xmlns:a16="http://schemas.microsoft.com/office/drawing/2014/main" xmlns="" id="{4ADA8FE6-B2CB-4319-87D3-3C49A1BD0E51}"/>
              </a:ext>
            </a:extLst>
          </p:cNvPr>
          <p:cNvSpPr/>
          <p:nvPr/>
        </p:nvSpPr>
        <p:spPr>
          <a:xfrm>
            <a:off x="2375248" y="6334149"/>
            <a:ext cx="3796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>
                <a:hlinkClick r:id="rId4"/>
              </a:rPr>
              <a:t>www.observadoresddhh.org</a:t>
            </a:r>
            <a:r>
              <a:rPr lang="en-US" sz="2400" dirty="0"/>
              <a:t> 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57870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270778"/>
            <a:ext cx="5845536" cy="1143000"/>
          </a:xfrm>
        </p:spPr>
        <p:txBody>
          <a:bodyPr/>
          <a:lstStyle/>
          <a:p>
            <a:r>
              <a:rPr lang="es-CL" dirty="0"/>
              <a:t>Registro de Denuncias</a:t>
            </a:r>
            <a:endParaRPr lang="es-ES" sz="4200" b="1" dirty="0">
              <a:solidFill>
                <a:schemeClr val="accent1"/>
              </a:solidFill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xmlns="" id="{BCD3C43A-EF47-4925-B35C-77F7B40DA3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069164"/>
              </p:ext>
            </p:extLst>
          </p:nvPr>
        </p:nvGraphicFramePr>
        <p:xfrm>
          <a:off x="539552" y="2863779"/>
          <a:ext cx="7391087" cy="17539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6052">
                  <a:extLst>
                    <a:ext uri="{9D8B030D-6E8A-4147-A177-3AD203B41FA5}">
                      <a16:colId xmlns:a16="http://schemas.microsoft.com/office/drawing/2014/main" xmlns="" val="2597461249"/>
                    </a:ext>
                  </a:extLst>
                </a:gridCol>
                <a:gridCol w="1696052">
                  <a:extLst>
                    <a:ext uri="{9D8B030D-6E8A-4147-A177-3AD203B41FA5}">
                      <a16:colId xmlns:a16="http://schemas.microsoft.com/office/drawing/2014/main" xmlns="" val="3458830431"/>
                    </a:ext>
                  </a:extLst>
                </a:gridCol>
                <a:gridCol w="1098074">
                  <a:extLst>
                    <a:ext uri="{9D8B030D-6E8A-4147-A177-3AD203B41FA5}">
                      <a16:colId xmlns:a16="http://schemas.microsoft.com/office/drawing/2014/main" xmlns="" val="2024295344"/>
                    </a:ext>
                  </a:extLst>
                </a:gridCol>
                <a:gridCol w="1423759">
                  <a:extLst>
                    <a:ext uri="{9D8B030D-6E8A-4147-A177-3AD203B41FA5}">
                      <a16:colId xmlns:a16="http://schemas.microsoft.com/office/drawing/2014/main" xmlns="" val="3281637549"/>
                    </a:ext>
                  </a:extLst>
                </a:gridCol>
                <a:gridCol w="1477150">
                  <a:extLst>
                    <a:ext uri="{9D8B030D-6E8A-4147-A177-3AD203B41FA5}">
                      <a16:colId xmlns:a16="http://schemas.microsoft.com/office/drawing/2014/main" xmlns="" val="3149471628"/>
                    </a:ext>
                  </a:extLst>
                </a:gridCol>
              </a:tblGrid>
              <a:tr h="616708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solidFill>
                            <a:schemeClr val="bg1"/>
                          </a:solidFill>
                          <a:effectLst/>
                        </a:rPr>
                        <a:t>OTROS TÉRMINOS</a:t>
                      </a:r>
                      <a:endParaRPr lang="es-CL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solidFill>
                            <a:schemeClr val="bg1"/>
                          </a:solidFill>
                          <a:effectLst/>
                        </a:rPr>
                        <a:t>SALIDA JUDICIAL</a:t>
                      </a:r>
                      <a:endParaRPr lang="es-CL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solidFill>
                            <a:schemeClr val="bg1"/>
                          </a:solidFill>
                          <a:effectLst/>
                        </a:rPr>
                        <a:t>Salida No Judicial</a:t>
                      </a:r>
                      <a:endParaRPr lang="es-CL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s-CL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3668121"/>
                  </a:ext>
                </a:extLst>
              </a:tr>
              <a:tr h="36004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solidFill>
                            <a:schemeClr val="bg1"/>
                          </a:solidFill>
                          <a:effectLst/>
                        </a:rPr>
                        <a:t>Favorable a Victima</a:t>
                      </a:r>
                      <a:endParaRPr lang="es-CL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solidFill>
                            <a:schemeClr val="bg1"/>
                          </a:solidFill>
                          <a:effectLst/>
                        </a:rPr>
                        <a:t>Otro</a:t>
                      </a:r>
                      <a:endParaRPr lang="es-CL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2517023"/>
                  </a:ext>
                </a:extLst>
              </a:tr>
              <a:tr h="3323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600" b="1" dirty="0">
                          <a:solidFill>
                            <a:schemeClr val="tx1"/>
                          </a:solidFill>
                          <a:effectLst/>
                        </a:rPr>
                        <a:t>290</a:t>
                      </a:r>
                      <a:endParaRPr lang="es-CL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600" b="1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s-CL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600" b="1" dirty="0">
                          <a:solidFill>
                            <a:schemeClr val="tx1"/>
                          </a:solidFill>
                          <a:effectLst/>
                        </a:rPr>
                        <a:t>170</a:t>
                      </a:r>
                      <a:endParaRPr lang="es-CL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600" b="1" dirty="0">
                          <a:solidFill>
                            <a:schemeClr val="tx1"/>
                          </a:solidFill>
                          <a:effectLst/>
                        </a:rPr>
                        <a:t>1,454</a:t>
                      </a:r>
                      <a:endParaRPr lang="es-CL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600" b="1" dirty="0">
                          <a:solidFill>
                            <a:schemeClr val="tx1"/>
                          </a:solidFill>
                          <a:effectLst/>
                        </a:rPr>
                        <a:t>1,940</a:t>
                      </a:r>
                      <a:endParaRPr lang="es-CL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382374"/>
                  </a:ext>
                </a:extLst>
              </a:tr>
              <a:tr h="3323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solidFill>
                            <a:schemeClr val="bg1"/>
                          </a:solidFill>
                          <a:effectLst/>
                        </a:rPr>
                        <a:t>15%</a:t>
                      </a:r>
                      <a:endParaRPr lang="es-CL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solidFill>
                            <a:schemeClr val="bg1"/>
                          </a:solidFill>
                          <a:effectLst/>
                        </a:rPr>
                        <a:t>1%</a:t>
                      </a:r>
                      <a:endParaRPr lang="es-CL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solidFill>
                            <a:schemeClr val="bg1"/>
                          </a:solidFill>
                          <a:effectLst/>
                        </a:rPr>
                        <a:t>9%</a:t>
                      </a:r>
                      <a:endParaRPr lang="es-CL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solidFill>
                            <a:schemeClr val="bg1"/>
                          </a:solidFill>
                          <a:effectLst/>
                        </a:rPr>
                        <a:t>75%</a:t>
                      </a:r>
                      <a:endParaRPr lang="es-CL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es-CL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103477"/>
                  </a:ext>
                </a:extLst>
              </a:tr>
            </a:tbl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72A794C6-5BBD-47F9-B2CB-129CD1FF6B5D}"/>
              </a:ext>
            </a:extLst>
          </p:cNvPr>
          <p:cNvSpPr/>
          <p:nvPr/>
        </p:nvSpPr>
        <p:spPr>
          <a:xfrm>
            <a:off x="293512" y="1413778"/>
            <a:ext cx="7391086" cy="1424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50000"/>
              </a:lnSpc>
              <a:spcAft>
                <a:spcPts val="1000"/>
              </a:spcAft>
            </a:pPr>
            <a:r>
              <a:rPr lang="es-C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Estadística de delitos de tortura ingresados al sistema judicial, periodo noviembre 2016 – noviembre 2017</a:t>
            </a:r>
          </a:p>
          <a:p>
            <a:pPr marL="228600" algn="ctr">
              <a:lnSpc>
                <a:spcPct val="150000"/>
              </a:lnSpc>
              <a:spcAft>
                <a:spcPts val="1000"/>
              </a:spcAft>
            </a:pPr>
            <a:r>
              <a:rPr lang="es-C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un año de la tipificación del delito de tortura.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00F66CDC-5903-482A-9E1C-88FAAC16D330}"/>
              </a:ext>
            </a:extLst>
          </p:cNvPr>
          <p:cNvSpPr/>
          <p:nvPr/>
        </p:nvSpPr>
        <p:spPr>
          <a:xfrm>
            <a:off x="506017" y="4546004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Cuadro con Cifras de delitos de tortura noviembre 2016 a noviembre 2017 extraída y procesada desde la base de datos del Sistema de Apoyo a los Fiscales (SAF) de acuerdo con los criterios establecidos en el documento metodológico Técnicas de conteo en los Informes Estadísticos.</a:t>
            </a:r>
            <a:endParaRPr lang="es-CL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623D9AE4-0A8F-41A2-95FB-70AEA38B3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7272"/>
            <a:ext cx="2267744" cy="889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4 Rectángulo">
            <a:extLst>
              <a:ext uri="{FF2B5EF4-FFF2-40B4-BE49-F238E27FC236}">
                <a16:creationId xmlns:a16="http://schemas.microsoft.com/office/drawing/2014/main" xmlns="" id="{AD5AE2C6-0A30-48F1-BB33-01E931666DDE}"/>
              </a:ext>
            </a:extLst>
          </p:cNvPr>
          <p:cNvSpPr/>
          <p:nvPr/>
        </p:nvSpPr>
        <p:spPr>
          <a:xfrm>
            <a:off x="2375248" y="6334149"/>
            <a:ext cx="3796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>
                <a:hlinkClick r:id="rId4"/>
              </a:rPr>
              <a:t>www.observadoresddhh.org</a:t>
            </a:r>
            <a:r>
              <a:rPr lang="en-US" sz="2400" dirty="0"/>
              <a:t> 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422441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5D9E2A8-BDBC-4777-A57F-03E3C624A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83581"/>
            <a:ext cx="7620000" cy="1143000"/>
          </a:xfrm>
        </p:spPr>
        <p:txBody>
          <a:bodyPr/>
          <a:lstStyle/>
          <a:p>
            <a:r>
              <a:rPr lang="es-CL" sz="4000" dirty="0"/>
              <a:t>Registro de Denuncias 2017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53CB0908-30CB-4400-9E02-FB19D50FE9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76" t="13601" r="50787" b="19200"/>
          <a:stretch/>
        </p:blipFill>
        <p:spPr>
          <a:xfrm>
            <a:off x="179512" y="1528462"/>
            <a:ext cx="8058048" cy="3170382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F50BF239-F00A-4E28-BF7A-C312A21207CF}"/>
              </a:ext>
            </a:extLst>
          </p:cNvPr>
          <p:cNvSpPr txBox="1">
            <a:spLocks/>
          </p:cNvSpPr>
          <p:nvPr/>
        </p:nvSpPr>
        <p:spPr>
          <a:xfrm>
            <a:off x="1475656" y="2276872"/>
            <a:ext cx="5256584" cy="11492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600" dirty="0">
                <a:solidFill>
                  <a:srgbClr val="FF0000"/>
                </a:solidFill>
              </a:rPr>
              <a:t>1940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xmlns="" id="{ECF48F28-02F6-4884-8DEC-7C39793492A0}"/>
              </a:ext>
            </a:extLst>
          </p:cNvPr>
          <p:cNvSpPr/>
          <p:nvPr/>
        </p:nvSpPr>
        <p:spPr>
          <a:xfrm>
            <a:off x="107504" y="4194788"/>
            <a:ext cx="2483768" cy="50405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6894271C-77FD-416F-B0F7-54BAFCCA463F}"/>
              </a:ext>
            </a:extLst>
          </p:cNvPr>
          <p:cNvSpPr txBox="1">
            <a:spLocks/>
          </p:cNvSpPr>
          <p:nvPr/>
        </p:nvSpPr>
        <p:spPr>
          <a:xfrm>
            <a:off x="611560" y="4667530"/>
            <a:ext cx="69847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5400" dirty="0">
                <a:solidFill>
                  <a:srgbClr val="0070C0"/>
                </a:solidFill>
              </a:rPr>
              <a:t>26 </a:t>
            </a:r>
          </a:p>
          <a:p>
            <a:pPr algn="ctr"/>
            <a:r>
              <a:rPr lang="es-CL" sz="4000" dirty="0">
                <a:solidFill>
                  <a:srgbClr val="0070C0"/>
                </a:solidFill>
              </a:rPr>
              <a:t>sentencias favorables a la victima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E7B30216-BFDB-420C-91A8-08A364E2D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7272"/>
            <a:ext cx="2267744" cy="889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4 Rectángulo">
            <a:extLst>
              <a:ext uri="{FF2B5EF4-FFF2-40B4-BE49-F238E27FC236}">
                <a16:creationId xmlns:a16="http://schemas.microsoft.com/office/drawing/2014/main" xmlns="" id="{32348C93-CEED-469C-A285-D6F1292D52E0}"/>
              </a:ext>
            </a:extLst>
          </p:cNvPr>
          <p:cNvSpPr/>
          <p:nvPr/>
        </p:nvSpPr>
        <p:spPr>
          <a:xfrm>
            <a:off x="2375248" y="6334149"/>
            <a:ext cx="3796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>
                <a:hlinkClick r:id="rId4"/>
              </a:rPr>
              <a:t>www.observadoresddhh.org</a:t>
            </a:r>
            <a:r>
              <a:rPr lang="en-US" sz="2400" dirty="0"/>
              <a:t> 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40079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908720"/>
            <a:ext cx="7620000" cy="1143000"/>
          </a:xfrm>
        </p:spPr>
        <p:txBody>
          <a:bodyPr/>
          <a:lstStyle/>
          <a:p>
            <a:r>
              <a:rPr lang="es-CL" dirty="0"/>
              <a:t>Tipificación Delito de Tortura:</a:t>
            </a:r>
            <a:endParaRPr lang="es-ES" b="1" dirty="0">
              <a:solidFill>
                <a:schemeClr val="accent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2204864"/>
            <a:ext cx="7787208" cy="3124944"/>
          </a:xfrm>
        </p:spPr>
        <p:txBody>
          <a:bodyPr>
            <a:noAutofit/>
          </a:bodyPr>
          <a:lstStyle/>
          <a:p>
            <a:r>
              <a:rPr lang="es-ES" sz="2800" dirty="0"/>
              <a:t>Compromiso internacional desde 2009.</a:t>
            </a:r>
          </a:p>
          <a:p>
            <a:r>
              <a:rPr lang="es-ES" sz="2800" dirty="0"/>
              <a:t>Se tipifica en noviembre 2016 con reparos:</a:t>
            </a:r>
          </a:p>
          <a:p>
            <a:pPr lvl="1"/>
            <a:r>
              <a:rPr lang="es-ES" sz="2800" dirty="0"/>
              <a:t>Mantiene la figura de “apremio ilegítimo”</a:t>
            </a:r>
          </a:p>
          <a:p>
            <a:pPr lvl="1"/>
            <a:r>
              <a:rPr lang="es-ES" sz="2800" dirty="0"/>
              <a:t>Listado cerrado de acciones consideradas como tortura</a:t>
            </a:r>
          </a:p>
          <a:p>
            <a:pPr lvl="1"/>
            <a:r>
              <a:rPr lang="es-ES" sz="2800" dirty="0"/>
              <a:t>No se considera como un delito especifico la tortura sexual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2700C875-4014-4EF0-9A30-D374BFE0B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7272"/>
            <a:ext cx="2267744" cy="889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4 Rectángulo">
            <a:extLst>
              <a:ext uri="{FF2B5EF4-FFF2-40B4-BE49-F238E27FC236}">
                <a16:creationId xmlns:a16="http://schemas.microsoft.com/office/drawing/2014/main" xmlns="" id="{C24C3797-F2AA-4B9C-8158-2A08E41AA3FD}"/>
              </a:ext>
            </a:extLst>
          </p:cNvPr>
          <p:cNvSpPr/>
          <p:nvPr/>
        </p:nvSpPr>
        <p:spPr>
          <a:xfrm>
            <a:off x="2375248" y="6334149"/>
            <a:ext cx="3796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>
                <a:hlinkClick r:id="rId3"/>
              </a:rPr>
              <a:t>www.observadoresddhh.org</a:t>
            </a:r>
            <a:r>
              <a:rPr lang="en-US" sz="2400" dirty="0"/>
              <a:t> 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354179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reloj 24 horas">
            <a:extLst>
              <a:ext uri="{FF2B5EF4-FFF2-40B4-BE49-F238E27FC236}">
                <a16:creationId xmlns:a16="http://schemas.microsoft.com/office/drawing/2014/main" xmlns="" id="{06E525AF-DE13-47C6-9C8C-48BEBDF60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84" y="671435"/>
            <a:ext cx="5080198" cy="508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00453B39-C8D2-457E-B76D-0FEB103C6E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34"/>
          <a:stretch/>
        </p:blipFill>
        <p:spPr bwMode="auto">
          <a:xfrm>
            <a:off x="360369" y="1947889"/>
            <a:ext cx="1080120" cy="1479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342028AC-FAB1-4E4D-AE4B-CA81AB569C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8" t="45842" r="39021" b="28545"/>
          <a:stretch/>
        </p:blipFill>
        <p:spPr bwMode="auto">
          <a:xfrm>
            <a:off x="7365630" y="2059407"/>
            <a:ext cx="598396" cy="1396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82146FFF-3964-4C38-B711-6516D6D7E50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6778" t="24750" r="32029" b="33167"/>
          <a:stretch/>
        </p:blipFill>
        <p:spPr>
          <a:xfrm>
            <a:off x="6700456" y="3211534"/>
            <a:ext cx="795199" cy="188575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90ADE5B4-29D2-44FD-B481-52509D57D72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0000" t="76652" r="37148" b="3076"/>
          <a:stretch/>
        </p:blipFill>
        <p:spPr>
          <a:xfrm>
            <a:off x="952639" y="4221526"/>
            <a:ext cx="1046034" cy="1040632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9578C14F-4D83-4300-800E-0E83FD6E02C2}"/>
              </a:ext>
            </a:extLst>
          </p:cNvPr>
          <p:cNvSpPr txBox="1">
            <a:spLocks/>
          </p:cNvSpPr>
          <p:nvPr/>
        </p:nvSpPr>
        <p:spPr>
          <a:xfrm>
            <a:off x="1475656" y="1484784"/>
            <a:ext cx="5256584" cy="11492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16600" dirty="0">
                <a:solidFill>
                  <a:srgbClr val="FF0000"/>
                </a:solidFill>
              </a:rPr>
              <a:t>5 a 6</a:t>
            </a:r>
          </a:p>
          <a:p>
            <a:pPr algn="ctr"/>
            <a:r>
              <a:rPr lang="es-CL" sz="5400" dirty="0">
                <a:solidFill>
                  <a:srgbClr val="FF0000"/>
                </a:solidFill>
              </a:rPr>
              <a:t>Denuncias diarias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9515F471-206B-4E8D-88CB-FE1D5886D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7272"/>
            <a:ext cx="2267744" cy="889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4 Rectángulo">
            <a:extLst>
              <a:ext uri="{FF2B5EF4-FFF2-40B4-BE49-F238E27FC236}">
                <a16:creationId xmlns:a16="http://schemas.microsoft.com/office/drawing/2014/main" xmlns="" id="{986809C7-4F29-4DAB-954E-84896FB1F8E8}"/>
              </a:ext>
            </a:extLst>
          </p:cNvPr>
          <p:cNvSpPr/>
          <p:nvPr/>
        </p:nvSpPr>
        <p:spPr>
          <a:xfrm>
            <a:off x="2375248" y="6334149"/>
            <a:ext cx="3796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>
                <a:hlinkClick r:id="rId8"/>
              </a:rPr>
              <a:t>www.observadoresddhh.org</a:t>
            </a:r>
            <a:r>
              <a:rPr lang="en-US" sz="2400" dirty="0"/>
              <a:t> 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33926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9464" y="346026"/>
            <a:ext cx="7620000" cy="1143000"/>
          </a:xfrm>
        </p:spPr>
        <p:txBody>
          <a:bodyPr/>
          <a:lstStyle/>
          <a:p>
            <a:r>
              <a:rPr lang="es-CL" dirty="0"/>
              <a:t>Impunidad</a:t>
            </a:r>
            <a:endParaRPr lang="es-ES" b="1" dirty="0">
              <a:solidFill>
                <a:schemeClr val="accent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9464" y="1700808"/>
            <a:ext cx="7776864" cy="432048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s-ES" sz="2800" b="1" dirty="0"/>
              <a:t>Para casos de lesa humanidad 1973-1990:</a:t>
            </a:r>
          </a:p>
          <a:p>
            <a:pPr lvl="1"/>
            <a:r>
              <a:rPr lang="es-ES" sz="2600" dirty="0"/>
              <a:t>Imposibilidad de enjuiciar según nueva tipificación.</a:t>
            </a:r>
          </a:p>
          <a:p>
            <a:pPr lvl="1"/>
            <a:r>
              <a:rPr lang="es-CL" sz="2600" dirty="0"/>
              <a:t>Se mantienen vigentes normas sobre extinción de la responsabilidad penal que permiten eludir la responsabilidad criminal y civil</a:t>
            </a:r>
          </a:p>
          <a:p>
            <a:pPr lvl="1"/>
            <a:r>
              <a:rPr lang="es-CL" sz="2600" dirty="0"/>
              <a:t>Se mantiene el secreto por 50 años de los testimonios informe </a:t>
            </a:r>
            <a:r>
              <a:rPr lang="es-CL" sz="2600" dirty="0" err="1"/>
              <a:t>Valech</a:t>
            </a:r>
            <a:r>
              <a:rPr lang="es-CL" sz="2600" dirty="0"/>
              <a:t>.</a:t>
            </a:r>
          </a:p>
          <a:p>
            <a:pPr lvl="1"/>
            <a:r>
              <a:rPr lang="es-ES" sz="2600" dirty="0"/>
              <a:t>Solo se han encausado judicialmente al 0,3% de los casos documentados en los informes </a:t>
            </a:r>
            <a:r>
              <a:rPr lang="es-ES" sz="2600" dirty="0" err="1"/>
              <a:t>Valech</a:t>
            </a:r>
            <a:r>
              <a:rPr lang="es-ES" sz="2600" dirty="0"/>
              <a:t> I y II.</a:t>
            </a:r>
          </a:p>
          <a:p>
            <a:pPr lvl="1"/>
            <a:endParaRPr lang="es-ES" sz="26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57279E9D-C48E-4162-8D99-BEDEF0652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7272"/>
            <a:ext cx="2267744" cy="889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>
            <a:extLst>
              <a:ext uri="{FF2B5EF4-FFF2-40B4-BE49-F238E27FC236}">
                <a16:creationId xmlns:a16="http://schemas.microsoft.com/office/drawing/2014/main" xmlns="" id="{EF65258B-A7E0-4F23-97E3-DC5E582CC4E1}"/>
              </a:ext>
            </a:extLst>
          </p:cNvPr>
          <p:cNvSpPr/>
          <p:nvPr/>
        </p:nvSpPr>
        <p:spPr>
          <a:xfrm>
            <a:off x="2375248" y="6334149"/>
            <a:ext cx="3796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>
                <a:hlinkClick r:id="rId4"/>
              </a:rPr>
              <a:t>www.observadoresddhh.org</a:t>
            </a:r>
            <a:r>
              <a:rPr lang="en-US" sz="2400" dirty="0"/>
              <a:t> 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117299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06712EA4-EFDB-44EF-B2BD-B4815EFEDC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6" t="16401" r="54725" b="16401"/>
          <a:stretch/>
        </p:blipFill>
        <p:spPr>
          <a:xfrm>
            <a:off x="362730" y="1637655"/>
            <a:ext cx="7644847" cy="3528393"/>
          </a:xfrm>
          <a:prstGeom prst="rect">
            <a:avLst/>
          </a:prstGeom>
        </p:spPr>
      </p:pic>
      <p:sp>
        <p:nvSpPr>
          <p:cNvPr id="6" name="1 Título">
            <a:extLst>
              <a:ext uri="{FF2B5EF4-FFF2-40B4-BE49-F238E27FC236}">
                <a16:creationId xmlns:a16="http://schemas.microsoft.com/office/drawing/2014/main" xmlns="" id="{76FDFFE1-7185-49F4-A62B-BF0BAA0AD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464" y="346026"/>
            <a:ext cx="7620000" cy="1143000"/>
          </a:xfrm>
        </p:spPr>
        <p:txBody>
          <a:bodyPr/>
          <a:lstStyle/>
          <a:p>
            <a:r>
              <a:rPr lang="es-CL" dirty="0"/>
              <a:t>Impunidad</a:t>
            </a:r>
            <a:endParaRPr lang="es-ES" b="1" dirty="0">
              <a:solidFill>
                <a:schemeClr val="accent1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B6863E8A-DEDA-42EF-A208-D4F7275A058F}"/>
              </a:ext>
            </a:extLst>
          </p:cNvPr>
          <p:cNvSpPr/>
          <p:nvPr/>
        </p:nvSpPr>
        <p:spPr>
          <a:xfrm>
            <a:off x="20715" y="4972795"/>
            <a:ext cx="770779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" sz="2600" dirty="0"/>
              <a:t>Solo se han encausado judicialmente al 0,3% de los casos documentados en los informes </a:t>
            </a:r>
            <a:r>
              <a:rPr lang="es-ES" sz="2600" dirty="0" err="1"/>
              <a:t>Valech</a:t>
            </a:r>
            <a:r>
              <a:rPr lang="es-ES" sz="2600" dirty="0"/>
              <a:t> I y II.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CA84F232-B889-455E-8922-8A4574FB4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7272"/>
            <a:ext cx="2267744" cy="889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4 Rectángulo">
            <a:extLst>
              <a:ext uri="{FF2B5EF4-FFF2-40B4-BE49-F238E27FC236}">
                <a16:creationId xmlns:a16="http://schemas.microsoft.com/office/drawing/2014/main" xmlns="" id="{19D094A2-8A89-4942-AD92-0A5F1F8A6E0B}"/>
              </a:ext>
            </a:extLst>
          </p:cNvPr>
          <p:cNvSpPr/>
          <p:nvPr/>
        </p:nvSpPr>
        <p:spPr>
          <a:xfrm>
            <a:off x="2375248" y="6334149"/>
            <a:ext cx="3796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>
                <a:hlinkClick r:id="rId4"/>
              </a:rPr>
              <a:t>www.observadoresddhh.org</a:t>
            </a:r>
            <a:r>
              <a:rPr lang="en-US" sz="2400" dirty="0"/>
              <a:t> 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368900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9464" y="265212"/>
            <a:ext cx="7620000" cy="1143000"/>
          </a:xfrm>
        </p:spPr>
        <p:txBody>
          <a:bodyPr/>
          <a:lstStyle/>
          <a:p>
            <a:r>
              <a:rPr lang="es-CL" dirty="0"/>
              <a:t>Impunidad</a:t>
            </a:r>
            <a:endParaRPr lang="es-ES" b="1" dirty="0">
              <a:solidFill>
                <a:schemeClr val="accent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9464" y="1408212"/>
            <a:ext cx="7776864" cy="432048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s-ES" sz="2800" b="1" dirty="0"/>
              <a:t>Para casos de lesa humanidad 1973-1990:</a:t>
            </a:r>
          </a:p>
          <a:p>
            <a:pPr marL="114300" indent="0">
              <a:buNone/>
            </a:pPr>
            <a:endParaRPr lang="es-ES" sz="2800" dirty="0"/>
          </a:p>
          <a:p>
            <a:pPr>
              <a:buFontTx/>
              <a:buChar char="-"/>
            </a:pPr>
            <a:r>
              <a:rPr lang="es-ES" sz="2800" dirty="0"/>
              <a:t>Vigencia de D.L. de Amnistía</a:t>
            </a:r>
          </a:p>
          <a:p>
            <a:pPr lvl="1">
              <a:buFontTx/>
              <a:buChar char="-"/>
            </a:pPr>
            <a:r>
              <a:rPr lang="es-ES" sz="2600" dirty="0"/>
              <a:t>Ingresado el proyecto de ley de nulidad en 2006, archivado y sin movimiento.</a:t>
            </a:r>
          </a:p>
          <a:p>
            <a:pPr lvl="1">
              <a:buFontTx/>
              <a:buChar char="-"/>
            </a:pPr>
            <a:endParaRPr lang="es-ES" sz="2600" dirty="0"/>
          </a:p>
          <a:p>
            <a:pPr>
              <a:buFontTx/>
              <a:buChar char="-"/>
            </a:pPr>
            <a:r>
              <a:rPr lang="es-ES" sz="2800" dirty="0"/>
              <a:t>Artículo 103 sin modificación, se mantiene vigente la prescripción gradual de crímenes de lesa humanidad.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948A37F0-325A-462B-91A0-4F196DF1F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7272"/>
            <a:ext cx="2267744" cy="889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>
            <a:extLst>
              <a:ext uri="{FF2B5EF4-FFF2-40B4-BE49-F238E27FC236}">
                <a16:creationId xmlns:a16="http://schemas.microsoft.com/office/drawing/2014/main" xmlns="" id="{A82AEA18-7962-4220-8B99-FF348DEE9FED}"/>
              </a:ext>
            </a:extLst>
          </p:cNvPr>
          <p:cNvSpPr/>
          <p:nvPr/>
        </p:nvSpPr>
        <p:spPr>
          <a:xfrm>
            <a:off x="2375248" y="6334149"/>
            <a:ext cx="3796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>
                <a:hlinkClick r:id="rId4"/>
              </a:rPr>
              <a:t>www.observadoresddhh.org</a:t>
            </a:r>
            <a:r>
              <a:rPr lang="en-US" sz="2400" dirty="0"/>
              <a:t> 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110645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9464" y="346026"/>
            <a:ext cx="7620000" cy="1143000"/>
          </a:xfrm>
        </p:spPr>
        <p:txBody>
          <a:bodyPr/>
          <a:lstStyle/>
          <a:p>
            <a:r>
              <a:rPr lang="es-CL" dirty="0"/>
              <a:t>Dependencia de las Fuerzas de Orden y Seguridad</a:t>
            </a:r>
            <a:endParaRPr lang="es-ES" b="1" dirty="0">
              <a:solidFill>
                <a:schemeClr val="accent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9464" y="1700808"/>
            <a:ext cx="7776864" cy="432048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s-ES" sz="2800" b="1" dirty="0"/>
              <a:t>Carabineros pasa a depender del Ministerio del Interior desde 2011.</a:t>
            </a:r>
          </a:p>
          <a:p>
            <a:pPr>
              <a:buFontTx/>
              <a:buChar char="-"/>
            </a:pPr>
            <a:r>
              <a:rPr lang="es-CL" dirty="0"/>
              <a:t>Funcionamiento operacional sigue siendo militarizado bajo paradigmas de la Doctrina de Seguridad Nacional y del Enemigo Interno.</a:t>
            </a:r>
          </a:p>
          <a:p>
            <a:pPr>
              <a:buFontTx/>
              <a:buChar char="-"/>
            </a:pPr>
            <a:r>
              <a:rPr lang="es-CL" dirty="0"/>
              <a:t>Realiza sus operaciones con un alto grado de autonomía y escasa fiscalización del poder civil.</a:t>
            </a:r>
          </a:p>
          <a:p>
            <a:pPr>
              <a:buFontTx/>
              <a:buChar char="-"/>
            </a:pPr>
            <a:r>
              <a:rPr lang="es-CL" sz="2800" b="1" dirty="0"/>
              <a:t>No existe un reglamento específico que obligue a carabineros dar cuenta al poder civil.</a:t>
            </a:r>
            <a:endParaRPr lang="es-ES" sz="2800" b="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4AA624B1-F3AE-42EF-AC3D-CE7BDD235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7272"/>
            <a:ext cx="2267744" cy="889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>
            <a:extLst>
              <a:ext uri="{FF2B5EF4-FFF2-40B4-BE49-F238E27FC236}">
                <a16:creationId xmlns:a16="http://schemas.microsoft.com/office/drawing/2014/main" xmlns="" id="{2C1A6757-DA3F-48AD-9A35-48E9E1CC033F}"/>
              </a:ext>
            </a:extLst>
          </p:cNvPr>
          <p:cNvSpPr/>
          <p:nvPr/>
        </p:nvSpPr>
        <p:spPr>
          <a:xfrm>
            <a:off x="2375248" y="6334149"/>
            <a:ext cx="3796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>
                <a:hlinkClick r:id="rId4"/>
              </a:rPr>
              <a:t>www.observadoresddhh.org</a:t>
            </a:r>
            <a:r>
              <a:rPr lang="en-US" sz="2400" dirty="0"/>
              <a:t> 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46024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9464" y="346026"/>
            <a:ext cx="7620000" cy="1143000"/>
          </a:xfrm>
        </p:spPr>
        <p:txBody>
          <a:bodyPr/>
          <a:lstStyle/>
          <a:p>
            <a:r>
              <a:rPr lang="es-CL" dirty="0"/>
              <a:t>Violencia contra las mujeres y los niños</a:t>
            </a:r>
            <a:endParaRPr lang="es-ES" b="1" dirty="0">
              <a:solidFill>
                <a:schemeClr val="accent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9464" y="1700808"/>
            <a:ext cx="7776864" cy="4320480"/>
          </a:xfrm>
        </p:spPr>
        <p:txBody>
          <a:bodyPr>
            <a:noAutofit/>
          </a:bodyPr>
          <a:lstStyle/>
          <a:p>
            <a:r>
              <a:rPr lang="es-ES" sz="2400" dirty="0"/>
              <a:t>Marco normativo orientado y enfocado a la violencia entre civiles (excluye la violencia del estado hacia mujeres y niños).</a:t>
            </a:r>
          </a:p>
          <a:p>
            <a:r>
              <a:rPr lang="es-CL" sz="2400" dirty="0"/>
              <a:t>proyecto de ley sobre el derecho de las mujeres a una vida libre de violencia no cumplió ninguna etapa de tramitación legislativa.</a:t>
            </a:r>
          </a:p>
          <a:p>
            <a:r>
              <a:rPr lang="es-CL" sz="2400" dirty="0"/>
              <a:t>Proyecto de ley sobre Sistema de Garantías de Derechos de la Niñez no se ajusta a las obligaciones internacionales.</a:t>
            </a:r>
          </a:p>
          <a:p>
            <a:pPr lvl="1"/>
            <a:r>
              <a:rPr lang="es-CL" sz="2400" dirty="0"/>
              <a:t>No establece rol garante del Estado respecto a la promoción, protección y garantía universal de los derechos de niños, niñas y adolescentes.</a:t>
            </a:r>
            <a:endParaRPr lang="es-ES" sz="2400" dirty="0"/>
          </a:p>
          <a:p>
            <a:pPr marL="114300" indent="0">
              <a:buNone/>
            </a:pPr>
            <a:endParaRPr lang="es-ES" sz="2800" b="1" dirty="0"/>
          </a:p>
          <a:p>
            <a:pPr marL="114300" indent="0">
              <a:buNone/>
            </a:pPr>
            <a:endParaRPr lang="es-ES" sz="2800" b="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B2E35A9A-6B77-4325-A62C-2A8F29A25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7272"/>
            <a:ext cx="2267744" cy="889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>
            <a:extLst>
              <a:ext uri="{FF2B5EF4-FFF2-40B4-BE49-F238E27FC236}">
                <a16:creationId xmlns:a16="http://schemas.microsoft.com/office/drawing/2014/main" xmlns="" id="{79350FB7-A911-4CBC-8E59-3F090E0F9D8C}"/>
              </a:ext>
            </a:extLst>
          </p:cNvPr>
          <p:cNvSpPr/>
          <p:nvPr/>
        </p:nvSpPr>
        <p:spPr>
          <a:xfrm>
            <a:off x="2375248" y="6334149"/>
            <a:ext cx="3796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>
                <a:hlinkClick r:id="rId4"/>
              </a:rPr>
              <a:t>www.observadoresddhh.org</a:t>
            </a:r>
            <a:r>
              <a:rPr lang="en-US" sz="2400" dirty="0"/>
              <a:t> 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203209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9464" y="346026"/>
            <a:ext cx="7620000" cy="1143000"/>
          </a:xfrm>
        </p:spPr>
        <p:txBody>
          <a:bodyPr/>
          <a:lstStyle/>
          <a:p>
            <a:r>
              <a:rPr lang="es-CL" dirty="0"/>
              <a:t>Violencia contra las mujeres y los niños</a:t>
            </a:r>
            <a:endParaRPr lang="es-ES" b="1" dirty="0">
              <a:solidFill>
                <a:schemeClr val="accent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9464" y="1700808"/>
            <a:ext cx="7776864" cy="432048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s-ES" sz="2000" dirty="0"/>
              <a:t>Comisión de Observadores de Casa Memoria José Domingo Cañas, entre 2011 a la fecha: </a:t>
            </a:r>
            <a:r>
              <a:rPr lang="es-ES" sz="2800" b="1" dirty="0"/>
              <a:t>194 </a:t>
            </a:r>
            <a:r>
              <a:rPr lang="es-ES" sz="2000" dirty="0"/>
              <a:t>misiones de observación.</a:t>
            </a:r>
          </a:p>
          <a:p>
            <a:pPr>
              <a:buFontTx/>
              <a:buChar char="-"/>
            </a:pPr>
            <a:r>
              <a:rPr lang="es-CL" sz="2000" dirty="0"/>
              <a:t>desnudez forzada</a:t>
            </a:r>
          </a:p>
          <a:p>
            <a:pPr>
              <a:buFontTx/>
              <a:buChar char="-"/>
            </a:pPr>
            <a:r>
              <a:rPr lang="es-CL" sz="2000" dirty="0"/>
              <a:t>amenaza de muerte con armas blancas y armas de fuego</a:t>
            </a:r>
          </a:p>
          <a:p>
            <a:pPr>
              <a:buFontTx/>
              <a:buChar char="-"/>
            </a:pPr>
            <a:r>
              <a:rPr lang="es-CL" sz="2000" dirty="0"/>
              <a:t>amenaza de muerte a parientes cercanos</a:t>
            </a:r>
          </a:p>
          <a:p>
            <a:pPr>
              <a:buFontTx/>
              <a:buChar char="-"/>
            </a:pPr>
            <a:r>
              <a:rPr lang="es-CL" sz="2000" dirty="0"/>
              <a:t>amago de quemar “a lo bonzo”,</a:t>
            </a:r>
          </a:p>
          <a:p>
            <a:pPr>
              <a:buFontTx/>
              <a:buChar char="-"/>
            </a:pPr>
            <a:r>
              <a:rPr lang="es-CL" sz="2000" dirty="0"/>
              <a:t>posiciones forzadas por periodos prolongados,</a:t>
            </a:r>
          </a:p>
          <a:p>
            <a:pPr>
              <a:buFontTx/>
              <a:buChar char="-"/>
            </a:pPr>
            <a:r>
              <a:rPr lang="es-CL" sz="2000" dirty="0"/>
              <a:t>amenaza y simulación de violación sexual,</a:t>
            </a:r>
          </a:p>
          <a:p>
            <a:pPr>
              <a:buFontTx/>
              <a:buChar char="-"/>
            </a:pPr>
            <a:r>
              <a:rPr lang="es-CL" sz="2000" dirty="0"/>
              <a:t>Amordazamiento</a:t>
            </a:r>
          </a:p>
          <a:p>
            <a:pPr>
              <a:buFontTx/>
              <a:buChar char="-"/>
            </a:pPr>
            <a:r>
              <a:rPr lang="es-CL" sz="2000" dirty="0"/>
              <a:t>intento de asfixia por estrangulamiento</a:t>
            </a:r>
          </a:p>
          <a:p>
            <a:pPr>
              <a:buFontTx/>
              <a:buChar char="-"/>
            </a:pPr>
            <a:r>
              <a:rPr lang="es-CL" sz="2000" dirty="0"/>
              <a:t>submarino seco,</a:t>
            </a:r>
            <a:endParaRPr lang="es-ES" sz="2000" b="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B8C9268-F148-489B-9BD6-BC938854F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7272"/>
            <a:ext cx="2267744" cy="889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>
            <a:extLst>
              <a:ext uri="{FF2B5EF4-FFF2-40B4-BE49-F238E27FC236}">
                <a16:creationId xmlns:a16="http://schemas.microsoft.com/office/drawing/2014/main" xmlns="" id="{19D1479C-3CE5-4512-ADF1-4F0FCBC81E6D}"/>
              </a:ext>
            </a:extLst>
          </p:cNvPr>
          <p:cNvSpPr/>
          <p:nvPr/>
        </p:nvSpPr>
        <p:spPr>
          <a:xfrm>
            <a:off x="2375248" y="6334149"/>
            <a:ext cx="3796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>
                <a:hlinkClick r:id="rId4"/>
              </a:rPr>
              <a:t>www.observadoresddhh.org</a:t>
            </a:r>
            <a:r>
              <a:rPr lang="en-US" sz="2400" dirty="0"/>
              <a:t> 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17683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9464" y="346026"/>
            <a:ext cx="7620000" cy="1143000"/>
          </a:xfrm>
        </p:spPr>
        <p:txBody>
          <a:bodyPr/>
          <a:lstStyle/>
          <a:p>
            <a:r>
              <a:rPr lang="es-CL" dirty="0"/>
              <a:t>Violencia contra las mujeres y los niños</a:t>
            </a:r>
            <a:endParaRPr lang="es-ES" b="1" dirty="0">
              <a:solidFill>
                <a:schemeClr val="accent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9464" y="1844824"/>
            <a:ext cx="7776864" cy="396044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s-ES" sz="1800" dirty="0"/>
              <a:t>Comisión de Observadores de Casa Memoria José Domingo Cañas, entre 2011 a la fecha: </a:t>
            </a:r>
            <a:r>
              <a:rPr lang="es-ES" sz="1800" b="1" dirty="0"/>
              <a:t>194 </a:t>
            </a:r>
            <a:r>
              <a:rPr lang="es-ES" sz="1800" dirty="0"/>
              <a:t>misiones de observación.</a:t>
            </a:r>
          </a:p>
          <a:p>
            <a:pPr>
              <a:buFontTx/>
              <a:buChar char="-"/>
            </a:pPr>
            <a:r>
              <a:rPr lang="es-CL" sz="1800" dirty="0"/>
              <a:t>cautiverio en celda con excremento</a:t>
            </a:r>
          </a:p>
          <a:p>
            <a:pPr>
              <a:buFontTx/>
              <a:buChar char="-"/>
            </a:pPr>
            <a:r>
              <a:rPr lang="es-CL" sz="1800" dirty="0"/>
              <a:t>cautiverio en celda sin cobijas,</a:t>
            </a:r>
          </a:p>
          <a:p>
            <a:pPr>
              <a:buFontTx/>
              <a:buChar char="-"/>
            </a:pPr>
            <a:r>
              <a:rPr lang="es-CL" sz="1800" dirty="0"/>
              <a:t>traslado de detenidos boca abajo sobre superficies con excremento animal</a:t>
            </a:r>
          </a:p>
          <a:p>
            <a:pPr>
              <a:buFontTx/>
              <a:buChar char="-"/>
            </a:pPr>
            <a:r>
              <a:rPr lang="es-CL" sz="1800" dirty="0"/>
              <a:t>golpes de puños y golpes de pies estando las personas tendidas y amarradas en el suelo,</a:t>
            </a:r>
          </a:p>
          <a:p>
            <a:pPr>
              <a:buFontTx/>
              <a:buChar char="-"/>
            </a:pPr>
            <a:r>
              <a:rPr lang="es-CL" sz="1800" dirty="0"/>
              <a:t>forzamientos a tenderse sobre ramas con espinas</a:t>
            </a:r>
          </a:p>
          <a:p>
            <a:pPr>
              <a:buFontTx/>
              <a:buChar char="-"/>
            </a:pPr>
            <a:r>
              <a:rPr lang="es-CL" sz="1800" dirty="0"/>
              <a:t>disparos de balines y bombas lacrimógenas a quemarropa</a:t>
            </a:r>
          </a:p>
          <a:p>
            <a:pPr>
              <a:buFontTx/>
              <a:buChar char="-"/>
            </a:pPr>
            <a:r>
              <a:rPr lang="es-CL" sz="1800" dirty="0"/>
              <a:t>y tratos crueles, inhumanos y degradantes como humillaciones alusivas a orígenes étnicos, orientación y/o condición sexual, rango etario, vestimenta y diferentes tipos de discriminaciones.</a:t>
            </a:r>
            <a:endParaRPr lang="es-ES" sz="1800" b="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DD5B7C26-741F-4948-8579-A06CDA7AB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7272"/>
            <a:ext cx="2267744" cy="889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>
            <a:extLst>
              <a:ext uri="{FF2B5EF4-FFF2-40B4-BE49-F238E27FC236}">
                <a16:creationId xmlns:a16="http://schemas.microsoft.com/office/drawing/2014/main" xmlns="" id="{232716BE-3093-46C9-A5ED-79FE871D5C79}"/>
              </a:ext>
            </a:extLst>
          </p:cNvPr>
          <p:cNvSpPr/>
          <p:nvPr/>
        </p:nvSpPr>
        <p:spPr>
          <a:xfrm>
            <a:off x="2375248" y="6334149"/>
            <a:ext cx="3796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>
                <a:hlinkClick r:id="rId4"/>
              </a:rPr>
              <a:t>www.observadoresddhh.org</a:t>
            </a:r>
            <a:r>
              <a:rPr lang="en-US" sz="2400" dirty="0"/>
              <a:t> 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362315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Personalizado 1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F0000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595</TotalTime>
  <Words>1105</Words>
  <Application>Microsoft Office PowerPoint</Application>
  <PresentationFormat>Presentación en pantalla (4:3)</PresentationFormat>
  <Paragraphs>205</Paragraphs>
  <Slides>20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Adyacencia</vt:lpstr>
      <vt:lpstr>Día Internacional en Apoyo de las Víctimas de la Tortura  junio 2018 </vt:lpstr>
      <vt:lpstr>Tipificación Delito de Tortura:</vt:lpstr>
      <vt:lpstr>Impunidad</vt:lpstr>
      <vt:lpstr>Impunidad</vt:lpstr>
      <vt:lpstr>Impunidad</vt:lpstr>
      <vt:lpstr>Dependencia de las Fuerzas de Orden y Seguridad</vt:lpstr>
      <vt:lpstr>Violencia contra las mujeres y los niños</vt:lpstr>
      <vt:lpstr>Violencia contra las mujeres y los niños</vt:lpstr>
      <vt:lpstr>Violencia contra las mujeres y los niños</vt:lpstr>
      <vt:lpstr>Violencia contra Pueblos Indígenas</vt:lpstr>
      <vt:lpstr>Violencia contra Pueblos Indígenas</vt:lpstr>
      <vt:lpstr>Condiciones Carcelarias</vt:lpstr>
      <vt:lpstr>Condiciones Carcelarias</vt:lpstr>
      <vt:lpstr>Programas Educativos DD.HH. hacia Agentes del Estado</vt:lpstr>
      <vt:lpstr>Mecanismo Nacional de Prevención de la Tortura (MNPT)</vt:lpstr>
      <vt:lpstr>Registro de Denuncias</vt:lpstr>
      <vt:lpstr>Registro de Denuncias 2009-2017</vt:lpstr>
      <vt:lpstr>Registro de Denuncias</vt:lpstr>
      <vt:lpstr>Registro de Denuncias 2017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Formación de Defensores y Defensoras de DDHH Escuela Reberde</dc:title>
  <dc:creator>Usuario</dc:creator>
  <cp:lastModifiedBy>Usuario</cp:lastModifiedBy>
  <cp:revision>47</cp:revision>
  <cp:lastPrinted>2018-04-19T20:29:30Z</cp:lastPrinted>
  <dcterms:created xsi:type="dcterms:W3CDTF">2018-04-12T18:58:03Z</dcterms:created>
  <dcterms:modified xsi:type="dcterms:W3CDTF">2018-06-27T16:59:50Z</dcterms:modified>
</cp:coreProperties>
</file>